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1.10-->
<p:presentation xmlns:r="http://schemas.openxmlformats.org/officeDocument/2006/relationships" xmlns:a="http://schemas.openxmlformats.org/drawingml/2006/main" xmlns:p="http://schemas.openxmlformats.org/presentationml/2006/main" saveSubsetFonts="1">
  <p:sldMasterIdLst>
    <p:sldMasterId id="2147483648" r:id="rId2"/>
  </p:sldMasterIdLst>
  <p:notesMasterIdLst>
    <p:notesMasterId r:id="rId3"/>
  </p:notesMasterIdLst>
  <p:handoutMasterIdLst>
    <p:handoutMasterId r:id="rId4"/>
  </p:handoutMasterIdLst>
  <p:sldIdLst>
    <p:sldId id="256" r:id="rId5"/>
    <p:sldId id="257" r:id="rId6"/>
    <p:sldId id="292" r:id="rId7"/>
    <p:sldId id="303" r:id="rId8"/>
    <p:sldId id="293" r:id="rId9"/>
    <p:sldId id="294" r:id="rId10"/>
    <p:sldId id="295" r:id="rId11"/>
    <p:sldId id="296" r:id="rId12"/>
    <p:sldId id="297" r:id="rId13"/>
    <p:sldId id="298" r:id="rId14"/>
    <p:sldId id="299" r:id="rId15"/>
    <p:sldId id="300" r:id="rId16"/>
    <p:sldId id="301" r:id="rId17"/>
    <p:sldId id="302" r:id="rId18"/>
    <p:sldId id="304" r:id="rId19"/>
    <p:sldId id="291" r:id="rId20"/>
    <p:sldId id="271" r:id="rId21"/>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Scholz, Andrew" initials="SA" lastIdx="0" clrIdx="0">
    <p:extLst>
      <p:ext uri="{19B8F6BF-5375-455C-9EA6-DF929625EA0E}">
        <p15:presenceInfo xmlns:p15="http://schemas.microsoft.com/office/powerpoint/2012/main" userId="S-1-5-21-3690945654-1931080963-2191028220-30654" providerId="AD"/>
      </p:ext>
    </p:extLst>
  </p:cmAuthor>
  <p:cmAuthor id="2" name="Mowry, Matt" initials="MM" lastIdx="0" clrIdx="1">
    <p:extLst>
      <p:ext uri="{19B8F6BF-5375-455C-9EA6-DF929625EA0E}">
        <p15:presenceInfo xmlns:p15="http://schemas.microsoft.com/office/powerpoint/2012/main" userId="S-1-5-21-3690945654-1931080963-2191028220-39711" providerId="AD"/>
      </p:ext>
    </p:extLst>
  </p:cmAuthor>
</p:cmAuthorLst>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0877" autoAdjust="0"/>
  </p:normalViewPr>
  <p:slideViewPr>
    <p:cSldViewPr snapToGrid="0">
      <p:cViewPr varScale="1">
        <p:scale>
          <a:sx n="74" d="100"/>
          <a:sy n="74" d="100"/>
        </p:scale>
        <p:origin x="830" y="72"/>
      </p:cViewPr>
      <p:guideLst/>
    </p:cSldViewPr>
  </p:slideViewPr>
  <p:notesTextViewPr>
    <p:cViewPr>
      <p:scale>
        <a:sx n="1" d="1"/>
        <a:sy n="1" d="1"/>
      </p:scale>
      <p:origin x="0" y="0"/>
    </p:cViewPr>
  </p:notesTextViewPr>
  <p:notesViewPr>
    <p:cSldViewPr snapToGrid="0">
      <p:cViewPr varScale="1">
        <p:scale>
          <a:sx n="67" d="100"/>
          <a:sy n="67" d="100"/>
        </p:scale>
        <p:origin x="3120" y="43"/>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tags" Target="tags/tag1.xml" /><Relationship Id="rId23" Type="http://schemas.openxmlformats.org/officeDocument/2006/relationships/presProps" Target="presProps.xml" /><Relationship Id="rId24" Type="http://schemas.openxmlformats.org/officeDocument/2006/relationships/viewProps" Target="viewProps.xml" /><Relationship Id="rId25" Type="http://schemas.openxmlformats.org/officeDocument/2006/relationships/theme" Target="theme/theme1.xml" /><Relationship Id="rId26" Type="http://schemas.openxmlformats.org/officeDocument/2006/relationships/tableStyles" Target="tableStyles.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752CFD52-7326-4605-9888-03AFD0BF4A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F35B60-5AFA-4802-B497-4769FE089E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CFA253-F917-43D9-BD4F-4A77148CBFEC}" type="datetimeFigureOut">
              <a:rPr lang="en-US" smtClean="0"/>
              <a:t>4/2/2021</a:t>
            </a:fld>
            <a:endParaRPr lang="en-US"/>
          </a:p>
        </p:txBody>
      </p:sp>
      <p:sp>
        <p:nvSpPr>
          <p:cNvPr id="4" name="Footer Placeholder 3">
            <a:extLst>
              <a:ext uri="{FF2B5EF4-FFF2-40B4-BE49-F238E27FC236}">
                <a16:creationId xmlns:a16="http://schemas.microsoft.com/office/drawing/2014/main" id="{CC5CAF92-2672-4BD6-9422-ED87293111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A5BE80-186E-48CA-AD89-97BA645A04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E022B-B7CA-455B-BEF5-3AAF1FCE7F6F}" type="slidenum">
              <a:rPr lang="en-US" smtClean="0"/>
              <a:t>‹#›</a:t>
            </a:fld>
            <a:endParaRPr lang="en-US"/>
          </a:p>
        </p:txBody>
      </p:sp>
    </p:spTree>
    <p:extLst>
      <p:ext uri="{BB962C8B-B14F-4D97-AF65-F5344CB8AC3E}">
        <p14:creationId xmlns:p14="http://schemas.microsoft.com/office/powerpoint/2010/main" val="128378614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F4A56-6F14-44C8-93D2-6592CF606EC8}" type="datetimeFigureOut">
              <a:rPr lang="en-US" smtClean="0"/>
              <a:t>4/2/2021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8002B-FFBE-4C00-BCD8-A228D5BE61D2}" type="slidenum">
              <a:rPr lang="en-US" smtClean="0"/>
              <a:t>‹#›</a:t>
            </a:fld>
            <a:endParaRPr lang="en-US"/>
          </a:p>
        </p:txBody>
      </p:sp>
    </p:spTree>
    <p:extLst>
      <p:ext uri="{BB962C8B-B14F-4D97-AF65-F5344CB8AC3E}">
        <p14:creationId xmlns:p14="http://schemas.microsoft.com/office/powerpoint/2010/main" val="67238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a:t>
            </a:fld>
            <a:endParaRPr lang="en-US"/>
          </a:p>
        </p:txBody>
      </p:sp>
    </p:spTree>
    <p:extLst>
      <p:ext uri="{BB962C8B-B14F-4D97-AF65-F5344CB8AC3E}">
        <p14:creationId xmlns:p14="http://schemas.microsoft.com/office/powerpoint/2010/main" val="1880438771"/>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10</a:t>
            </a:fld>
            <a:endParaRPr lang="en-US"/>
          </a:p>
        </p:txBody>
      </p:sp>
    </p:spTree>
    <p:extLst>
      <p:ext uri="{BB962C8B-B14F-4D97-AF65-F5344CB8AC3E}">
        <p14:creationId xmlns:p14="http://schemas.microsoft.com/office/powerpoint/2010/main" val="3321449440"/>
      </p:ext>
    </p:extLst>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11</a:t>
            </a:fld>
            <a:endParaRPr lang="en-US"/>
          </a:p>
        </p:txBody>
      </p:sp>
    </p:spTree>
    <p:extLst>
      <p:ext uri="{BB962C8B-B14F-4D97-AF65-F5344CB8AC3E}">
        <p14:creationId xmlns:p14="http://schemas.microsoft.com/office/powerpoint/2010/main" val="2977223822"/>
      </p:ext>
    </p:extLst>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12</a:t>
            </a:fld>
            <a:endParaRPr lang="en-US"/>
          </a:p>
        </p:txBody>
      </p:sp>
    </p:spTree>
    <p:extLst>
      <p:ext uri="{BB962C8B-B14F-4D97-AF65-F5344CB8AC3E}">
        <p14:creationId xmlns:p14="http://schemas.microsoft.com/office/powerpoint/2010/main" val="1141673300"/>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13</a:t>
            </a:fld>
            <a:endParaRPr lang="en-US"/>
          </a:p>
        </p:txBody>
      </p:sp>
    </p:spTree>
    <p:extLst>
      <p:ext uri="{BB962C8B-B14F-4D97-AF65-F5344CB8AC3E}">
        <p14:creationId xmlns:p14="http://schemas.microsoft.com/office/powerpoint/2010/main" val="73038072"/>
      </p:ext>
    </p:extLst>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14</a:t>
            </a:fld>
            <a:endParaRPr lang="en-US"/>
          </a:p>
        </p:txBody>
      </p:sp>
    </p:spTree>
    <p:extLst>
      <p:ext uri="{BB962C8B-B14F-4D97-AF65-F5344CB8AC3E}">
        <p14:creationId xmlns:p14="http://schemas.microsoft.com/office/powerpoint/2010/main" val="1560483828"/>
      </p:ext>
    </p:extLst>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15</a:t>
            </a:fld>
            <a:endParaRPr lang="en-US"/>
          </a:p>
        </p:txBody>
      </p:sp>
    </p:spTree>
    <p:extLst>
      <p:ext uri="{BB962C8B-B14F-4D97-AF65-F5344CB8AC3E}">
        <p14:creationId xmlns:p14="http://schemas.microsoft.com/office/powerpoint/2010/main" val="2357114938"/>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16</a:t>
            </a:fld>
            <a:endParaRPr lang="en-US"/>
          </a:p>
        </p:txBody>
      </p:sp>
    </p:spTree>
    <p:extLst>
      <p:ext uri="{BB962C8B-B14F-4D97-AF65-F5344CB8AC3E}">
        <p14:creationId xmlns:p14="http://schemas.microsoft.com/office/powerpoint/2010/main" val="178484114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2</a:t>
            </a:fld>
            <a:endParaRPr lang="en-US"/>
          </a:p>
        </p:txBody>
      </p:sp>
    </p:spTree>
    <p:extLst>
      <p:ext uri="{BB962C8B-B14F-4D97-AF65-F5344CB8AC3E}">
        <p14:creationId xmlns:p14="http://schemas.microsoft.com/office/powerpoint/2010/main" val="3972087442"/>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3</a:t>
            </a:fld>
            <a:endParaRPr lang="en-US"/>
          </a:p>
        </p:txBody>
      </p:sp>
    </p:spTree>
    <p:extLst>
      <p:ext uri="{BB962C8B-B14F-4D97-AF65-F5344CB8AC3E}">
        <p14:creationId xmlns:p14="http://schemas.microsoft.com/office/powerpoint/2010/main" val="455001300"/>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4</a:t>
            </a:fld>
            <a:endParaRPr lang="en-US"/>
          </a:p>
        </p:txBody>
      </p:sp>
    </p:spTree>
    <p:extLst>
      <p:ext uri="{BB962C8B-B14F-4D97-AF65-F5344CB8AC3E}">
        <p14:creationId xmlns:p14="http://schemas.microsoft.com/office/powerpoint/2010/main" val="1662017482"/>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5</a:t>
            </a:fld>
            <a:endParaRPr lang="en-US"/>
          </a:p>
        </p:txBody>
      </p:sp>
    </p:spTree>
    <p:extLst>
      <p:ext uri="{BB962C8B-B14F-4D97-AF65-F5344CB8AC3E}">
        <p14:creationId xmlns:p14="http://schemas.microsoft.com/office/powerpoint/2010/main" val="2757994288"/>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6</a:t>
            </a:fld>
            <a:endParaRPr lang="en-US"/>
          </a:p>
        </p:txBody>
      </p:sp>
    </p:spTree>
    <p:extLst>
      <p:ext uri="{BB962C8B-B14F-4D97-AF65-F5344CB8AC3E}">
        <p14:creationId xmlns:p14="http://schemas.microsoft.com/office/powerpoint/2010/main" val="1963508089"/>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7</a:t>
            </a:fld>
            <a:endParaRPr lang="en-US"/>
          </a:p>
        </p:txBody>
      </p:sp>
    </p:spTree>
    <p:extLst>
      <p:ext uri="{BB962C8B-B14F-4D97-AF65-F5344CB8AC3E}">
        <p14:creationId xmlns:p14="http://schemas.microsoft.com/office/powerpoint/2010/main" val="3824985982"/>
      </p:ext>
    </p:extLst>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8</a:t>
            </a:fld>
            <a:endParaRPr lang="en-US"/>
          </a:p>
        </p:txBody>
      </p:sp>
    </p:spTree>
    <p:extLst>
      <p:ext uri="{BB962C8B-B14F-4D97-AF65-F5344CB8AC3E}">
        <p14:creationId xmlns:p14="http://schemas.microsoft.com/office/powerpoint/2010/main" val="3564004808"/>
      </p:ext>
    </p:extLst>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002B-FFBE-4C00-BCD8-A228D5BE61D2}" type="slidenum">
              <a:rPr lang="en-US" smtClean="0"/>
              <a:t>9</a:t>
            </a:fld>
            <a:endParaRPr lang="en-US"/>
          </a:p>
        </p:txBody>
      </p:sp>
    </p:spTree>
    <p:extLst>
      <p:ext uri="{BB962C8B-B14F-4D97-AF65-F5344CB8AC3E}">
        <p14:creationId xmlns:p14="http://schemas.microsoft.com/office/powerpoint/2010/main" val="2174391607"/>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pic>
        <p:nvPicPr>
          <p:cNvPr id="9" name="Picture 8">
            <a:extLst>
              <a:ext uri="{FF2B5EF4-FFF2-40B4-BE49-F238E27FC236}">
                <a16:creationId xmlns:a16="http://schemas.microsoft.com/office/drawing/2014/main" id="{07959917-1138-4C68-9EB5-CF98B1C5A8B7}"/>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8A1C45-1F3F-459A-BEC6-CC8312C4A405}"/>
              </a:ext>
            </a:extLst>
          </p:cNvPr>
          <p:cNvSpPr>
            <a:spLocks noGrp="1"/>
          </p:cNvSpPr>
          <p:nvPr>
            <p:ph type="ctrTitle"/>
          </p:nvPr>
        </p:nvSpPr>
        <p:spPr>
          <a:xfrm>
            <a:off x="6849533" y="384074"/>
            <a:ext cx="4013200" cy="2387600"/>
          </a:xfrm>
        </p:spPr>
        <p:txBody>
          <a:bodyPr anchor="b">
            <a:normAutofit/>
          </a:bodyPr>
          <a:lstStyle>
            <a:lvl1pPr algn="l">
              <a:defRPr sz="4800" b="1">
                <a:solidFill>
                  <a:srgbClr val="488484"/>
                </a:solidFill>
              </a:defRPr>
            </a:lvl1pPr>
          </a:lstStyle>
          <a:p>
            <a:r>
              <a:rPr lang="en-US"/>
              <a:t>Click to edit Master title style</a:t>
            </a:r>
          </a:p>
        </p:txBody>
      </p:sp>
      <p:sp>
        <p:nvSpPr>
          <p:cNvPr id="3" name="Subtitle 2">
            <a:extLst>
              <a:ext uri="{FF2B5EF4-FFF2-40B4-BE49-F238E27FC236}">
                <a16:creationId xmlns:a16="http://schemas.microsoft.com/office/drawing/2014/main" id="{91717A20-9F4C-4731-8397-724202BE54FA}"/>
              </a:ext>
            </a:extLst>
          </p:cNvPr>
          <p:cNvSpPr>
            <a:spLocks noGrp="1"/>
          </p:cNvSpPr>
          <p:nvPr>
            <p:ph type="subTitle" idx="1"/>
          </p:nvPr>
        </p:nvSpPr>
        <p:spPr>
          <a:xfrm>
            <a:off x="6849533" y="3007682"/>
            <a:ext cx="4013200" cy="1655762"/>
          </a:xfrm>
        </p:spPr>
        <p:txBody>
          <a:bodyPr/>
          <a:lstStyle>
            <a:lvl1pPr marL="0" indent="0" algn="l">
              <a:buNone/>
              <a:defRPr sz="2400">
                <a:solidFill>
                  <a:srgbClr val="66666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B04A46-6950-4A34-936D-765EA685E3C6}"/>
              </a:ext>
            </a:extLst>
          </p:cNvPr>
          <p:cNvSpPr>
            <a:spLocks noGrp="1"/>
          </p:cNvSpPr>
          <p:nvPr>
            <p:ph type="dt" sz="half" idx="10"/>
          </p:nvPr>
        </p:nvSpPr>
        <p:spPr/>
        <p:txBody>
          <a:body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2C36C902-3C3F-4F91-9DCD-0652BD7CE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A1D1B-9B8A-46BF-93C1-723F20D1CABC}"/>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1794293435"/>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pic>
        <p:nvPicPr>
          <p:cNvPr id="8" name="Picture 7">
            <a:extLst>
              <a:ext uri="{FF2B5EF4-FFF2-40B4-BE49-F238E27FC236}">
                <a16:creationId xmlns:a16="http://schemas.microsoft.com/office/drawing/2014/main" id="{A65B9616-9E59-49C3-8A2B-9500352C9EE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287866" y="365125"/>
            <a:ext cx="8210006" cy="1325563"/>
          </a:xfrm>
        </p:spPr>
        <p:txBody>
          <a:bodyPr/>
          <a:lstStyle>
            <a:lvl1pPr>
              <a:defRPr b="1">
                <a:solidFill>
                  <a:srgbClr val="48848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287866" y="1459863"/>
            <a:ext cx="8210006" cy="4351338"/>
          </a:xfrm>
        </p:spPr>
        <p:txBody>
          <a:bodyPr/>
          <a:lstStyle>
            <a:lvl1pPr>
              <a:defRPr>
                <a:solidFill>
                  <a:srgbClr val="666666"/>
                </a:solidFill>
                <a:latin typeface="+mj-lt"/>
              </a:defRPr>
            </a:lvl1pPr>
            <a:lvl2pPr>
              <a:defRPr>
                <a:solidFill>
                  <a:srgbClr val="666666"/>
                </a:solidFill>
                <a:latin typeface="+mj-lt"/>
              </a:defRPr>
            </a:lvl2pPr>
            <a:lvl3pPr>
              <a:defRPr>
                <a:solidFill>
                  <a:srgbClr val="666666"/>
                </a:solidFill>
                <a:latin typeface="+mj-lt"/>
              </a:defRPr>
            </a:lvl3pPr>
            <a:lvl4pPr>
              <a:defRPr>
                <a:solidFill>
                  <a:srgbClr val="666666"/>
                </a:solidFill>
                <a:latin typeface="+mj-lt"/>
              </a:defRPr>
            </a:lvl4pPr>
            <a:lvl5pPr>
              <a:defRPr>
                <a:solidFill>
                  <a:srgbClr val="666666"/>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4059003993"/>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1_Title and Content">
    <p:spTree>
      <p:nvGrpSpPr>
        <p:cNvPr id="1" name=""/>
        <p:cNvGrpSpPr/>
        <p:nvPr/>
      </p:nvGrpSpPr>
      <p:grpSpPr>
        <a:xfrm>
          <a:off x="0" y="0"/>
          <a:ext cx="0" cy="0"/>
        </a:xfrm>
      </p:grpSpPr>
      <p:pic>
        <p:nvPicPr>
          <p:cNvPr id="8" name="Picture 7">
            <a:extLst>
              <a:ext uri="{FF2B5EF4-FFF2-40B4-BE49-F238E27FC236}">
                <a16:creationId xmlns:a16="http://schemas.microsoft.com/office/drawing/2014/main" id="{A65B9616-9E59-49C3-8A2B-9500352C9EE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287866" y="365125"/>
            <a:ext cx="5621867" cy="1325563"/>
          </a:xfrm>
        </p:spPr>
        <p:txBody>
          <a:bodyPr/>
          <a:lstStyle>
            <a:lvl1pPr>
              <a:defRPr b="1">
                <a:solidFill>
                  <a:srgbClr val="48848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287866" y="1690688"/>
            <a:ext cx="5621867" cy="4351338"/>
          </a:xfrm>
        </p:spPr>
        <p:txBody>
          <a:bodyPr/>
          <a:lstStyle>
            <a:lvl1pPr>
              <a:defRPr>
                <a:solidFill>
                  <a:srgbClr val="666666"/>
                </a:solidFill>
                <a:latin typeface="+mj-lt"/>
              </a:defRPr>
            </a:lvl1pPr>
            <a:lvl2pPr>
              <a:defRPr>
                <a:solidFill>
                  <a:srgbClr val="666666"/>
                </a:solidFill>
                <a:latin typeface="+mj-lt"/>
              </a:defRPr>
            </a:lvl2pPr>
            <a:lvl3pPr>
              <a:defRPr>
                <a:solidFill>
                  <a:srgbClr val="666666"/>
                </a:solidFill>
                <a:latin typeface="+mj-lt"/>
              </a:defRPr>
            </a:lvl3pPr>
            <a:lvl4pPr>
              <a:defRPr>
                <a:solidFill>
                  <a:srgbClr val="666666"/>
                </a:solidFill>
                <a:latin typeface="+mj-lt"/>
              </a:defRPr>
            </a:lvl4pPr>
            <a:lvl5pPr>
              <a:defRPr>
                <a:solidFill>
                  <a:srgbClr val="666666"/>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3560934100"/>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2_Title and Content">
    <p:spTree>
      <p:nvGrpSpPr>
        <p:cNvPr id="1" name=""/>
        <p:cNvGrpSpPr/>
        <p:nvPr/>
      </p:nvGrpSpPr>
      <p:grpSpPr>
        <a:xfrm>
          <a:off x="0" y="0"/>
          <a:ext cx="0" cy="0"/>
        </a:xfrm>
      </p:grpSpPr>
      <p:pic>
        <p:nvPicPr>
          <p:cNvPr id="8" name="Picture 7">
            <a:extLst>
              <a:ext uri="{FF2B5EF4-FFF2-40B4-BE49-F238E27FC236}">
                <a16:creationId xmlns:a16="http://schemas.microsoft.com/office/drawing/2014/main" id="{A65B9616-9E59-49C3-8A2B-9500352C9EE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1998" cy="6857999"/>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287866" y="365125"/>
            <a:ext cx="5621867" cy="1325563"/>
          </a:xfrm>
        </p:spPr>
        <p:txBody>
          <a:bodyPr/>
          <a:lstStyle>
            <a:lvl1pPr>
              <a:defRPr b="1">
                <a:solidFill>
                  <a:srgbClr val="48848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287866" y="1690688"/>
            <a:ext cx="5621867" cy="4351338"/>
          </a:xfrm>
        </p:spPr>
        <p:txBody>
          <a:bodyPr/>
          <a:lstStyle>
            <a:lvl1pPr>
              <a:defRPr>
                <a:solidFill>
                  <a:srgbClr val="666666"/>
                </a:solidFill>
                <a:latin typeface="+mj-lt"/>
              </a:defRPr>
            </a:lvl1pPr>
            <a:lvl2pPr>
              <a:defRPr>
                <a:solidFill>
                  <a:srgbClr val="666666"/>
                </a:solidFill>
                <a:latin typeface="+mj-lt"/>
              </a:defRPr>
            </a:lvl2pPr>
            <a:lvl3pPr>
              <a:defRPr>
                <a:solidFill>
                  <a:srgbClr val="666666"/>
                </a:solidFill>
                <a:latin typeface="+mj-lt"/>
              </a:defRPr>
            </a:lvl3pPr>
            <a:lvl4pPr>
              <a:defRPr>
                <a:solidFill>
                  <a:srgbClr val="666666"/>
                </a:solidFill>
                <a:latin typeface="+mj-lt"/>
              </a:defRPr>
            </a:lvl4pPr>
            <a:lvl5pPr>
              <a:defRPr>
                <a:solidFill>
                  <a:srgbClr val="666666"/>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242003909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3_Title and Content">
    <p:spTree>
      <p:nvGrpSpPr>
        <p:cNvPr id="1" name=""/>
        <p:cNvGrpSpPr/>
        <p:nvPr/>
      </p:nvGrpSpPr>
      <p:grpSpPr>
        <a:xfrm>
          <a:off x="0" y="0"/>
          <a:ext cx="0" cy="0"/>
        </a:xfrm>
      </p:grpSpPr>
      <p:pic>
        <p:nvPicPr>
          <p:cNvPr id="8" name="Picture 7">
            <a:extLst>
              <a:ext uri="{FF2B5EF4-FFF2-40B4-BE49-F238E27FC236}">
                <a16:creationId xmlns:a16="http://schemas.microsoft.com/office/drawing/2014/main" id="{A65B9616-9E59-49C3-8A2B-9500352C9EE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287866" y="365125"/>
            <a:ext cx="5621867" cy="1325563"/>
          </a:xfrm>
        </p:spPr>
        <p:txBody>
          <a:bodyPr/>
          <a:lstStyle>
            <a:lvl1pPr>
              <a:defRPr b="1">
                <a:solidFill>
                  <a:srgbClr val="48848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287866" y="1690688"/>
            <a:ext cx="5621867" cy="4351338"/>
          </a:xfrm>
        </p:spPr>
        <p:txBody>
          <a:bodyPr/>
          <a:lstStyle>
            <a:lvl1pPr>
              <a:defRPr>
                <a:solidFill>
                  <a:srgbClr val="666666"/>
                </a:solidFill>
                <a:latin typeface="+mj-lt"/>
              </a:defRPr>
            </a:lvl1pPr>
            <a:lvl2pPr>
              <a:defRPr>
                <a:solidFill>
                  <a:srgbClr val="666666"/>
                </a:solidFill>
                <a:latin typeface="+mj-lt"/>
              </a:defRPr>
            </a:lvl2pPr>
            <a:lvl3pPr>
              <a:defRPr>
                <a:solidFill>
                  <a:srgbClr val="666666"/>
                </a:solidFill>
                <a:latin typeface="+mj-lt"/>
              </a:defRPr>
            </a:lvl3pPr>
            <a:lvl4pPr>
              <a:defRPr>
                <a:solidFill>
                  <a:srgbClr val="666666"/>
                </a:solidFill>
                <a:latin typeface="+mj-lt"/>
              </a:defRPr>
            </a:lvl4pPr>
            <a:lvl5pPr>
              <a:defRPr>
                <a:solidFill>
                  <a:srgbClr val="666666"/>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1608421219"/>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4_Title and Content">
    <p:spTree>
      <p:nvGrpSpPr>
        <p:cNvPr id="1" name=""/>
        <p:cNvGrpSpPr/>
        <p:nvPr/>
      </p:nvGrpSpPr>
      <p:grpSpPr>
        <a:xfrm>
          <a:off x="0" y="0"/>
          <a:ext cx="0" cy="0"/>
        </a:xfrm>
      </p:grpSpPr>
      <p:pic>
        <p:nvPicPr>
          <p:cNvPr id="8" name="Picture 7">
            <a:extLst>
              <a:ext uri="{FF2B5EF4-FFF2-40B4-BE49-F238E27FC236}">
                <a16:creationId xmlns:a16="http://schemas.microsoft.com/office/drawing/2014/main" id="{A65B9616-9E59-49C3-8A2B-9500352C9EE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1996" cy="6857998"/>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287866" y="365125"/>
            <a:ext cx="5621867" cy="1325563"/>
          </a:xfrm>
        </p:spPr>
        <p:txBody>
          <a:bodyPr/>
          <a:lstStyle>
            <a:lvl1pPr>
              <a:defRPr b="1">
                <a:solidFill>
                  <a:srgbClr val="48848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287866" y="1690688"/>
            <a:ext cx="5621867" cy="4351338"/>
          </a:xfrm>
        </p:spPr>
        <p:txBody>
          <a:bodyPr/>
          <a:lstStyle>
            <a:lvl1pPr>
              <a:defRPr>
                <a:solidFill>
                  <a:srgbClr val="666666"/>
                </a:solidFill>
                <a:latin typeface="+mj-lt"/>
              </a:defRPr>
            </a:lvl1pPr>
            <a:lvl2pPr>
              <a:defRPr>
                <a:solidFill>
                  <a:srgbClr val="666666"/>
                </a:solidFill>
                <a:latin typeface="+mj-lt"/>
              </a:defRPr>
            </a:lvl2pPr>
            <a:lvl3pPr>
              <a:defRPr>
                <a:solidFill>
                  <a:srgbClr val="666666"/>
                </a:solidFill>
                <a:latin typeface="+mj-lt"/>
              </a:defRPr>
            </a:lvl3pPr>
            <a:lvl4pPr>
              <a:defRPr>
                <a:solidFill>
                  <a:srgbClr val="666666"/>
                </a:solidFill>
                <a:latin typeface="+mj-lt"/>
              </a:defRPr>
            </a:lvl4pPr>
            <a:lvl5pPr>
              <a:defRPr>
                <a:solidFill>
                  <a:srgbClr val="666666"/>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3002293315"/>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5_Title and Content">
    <p:spTree>
      <p:nvGrpSpPr>
        <p:cNvPr id="1" name=""/>
        <p:cNvGrpSpPr/>
        <p:nvPr/>
      </p:nvGrpSpPr>
      <p:grpSpPr>
        <a:xfrm>
          <a:off x="0" y="0"/>
          <a:ext cx="0" cy="0"/>
        </a:xfrm>
      </p:grpSpPr>
      <p:pic>
        <p:nvPicPr>
          <p:cNvPr id="8" name="Picture 7">
            <a:extLst>
              <a:ext uri="{FF2B5EF4-FFF2-40B4-BE49-F238E27FC236}">
                <a16:creationId xmlns:a16="http://schemas.microsoft.com/office/drawing/2014/main" id="{A65B9616-9E59-49C3-8A2B-9500352C9EEB}"/>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1" y="0"/>
            <a:ext cx="12191996" cy="6857997"/>
          </a:xfrm>
          <a:prstGeom prst="rect">
            <a:avLst/>
          </a:prstGeom>
        </p:spPr>
      </p:pic>
      <p:sp>
        <p:nvSpPr>
          <p:cNvPr id="2" name="Title 1">
            <a:extLst>
              <a:ext uri="{FF2B5EF4-FFF2-40B4-BE49-F238E27FC236}">
                <a16:creationId xmlns:a16="http://schemas.microsoft.com/office/drawing/2014/main" id="{D4E69B70-C763-42A0-B70E-7E8E0E7FE5A5}"/>
              </a:ext>
            </a:extLst>
          </p:cNvPr>
          <p:cNvSpPr>
            <a:spLocks noGrp="1"/>
          </p:cNvSpPr>
          <p:nvPr>
            <p:ph type="title"/>
          </p:nvPr>
        </p:nvSpPr>
        <p:spPr>
          <a:xfrm>
            <a:off x="287866" y="365125"/>
            <a:ext cx="5621867" cy="1325563"/>
          </a:xfrm>
        </p:spPr>
        <p:txBody>
          <a:bodyPr/>
          <a:lstStyle>
            <a:lvl1pPr>
              <a:defRPr b="1">
                <a:solidFill>
                  <a:srgbClr val="48848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79DED2-E264-4A4F-8697-85431710DF06}"/>
              </a:ext>
            </a:extLst>
          </p:cNvPr>
          <p:cNvSpPr>
            <a:spLocks noGrp="1"/>
          </p:cNvSpPr>
          <p:nvPr>
            <p:ph idx="1"/>
          </p:nvPr>
        </p:nvSpPr>
        <p:spPr>
          <a:xfrm>
            <a:off x="287866" y="1690688"/>
            <a:ext cx="5621867" cy="4351338"/>
          </a:xfrm>
        </p:spPr>
        <p:txBody>
          <a:bodyPr/>
          <a:lstStyle>
            <a:lvl1pPr>
              <a:defRPr>
                <a:solidFill>
                  <a:srgbClr val="666666"/>
                </a:solidFill>
                <a:latin typeface="+mj-lt"/>
              </a:defRPr>
            </a:lvl1pPr>
            <a:lvl2pPr>
              <a:defRPr>
                <a:solidFill>
                  <a:srgbClr val="666666"/>
                </a:solidFill>
                <a:latin typeface="+mj-lt"/>
              </a:defRPr>
            </a:lvl2pPr>
            <a:lvl3pPr>
              <a:defRPr>
                <a:solidFill>
                  <a:srgbClr val="666666"/>
                </a:solidFill>
                <a:latin typeface="+mj-lt"/>
              </a:defRPr>
            </a:lvl3pPr>
            <a:lvl4pPr>
              <a:defRPr>
                <a:solidFill>
                  <a:srgbClr val="666666"/>
                </a:solidFill>
                <a:latin typeface="+mj-lt"/>
              </a:defRPr>
            </a:lvl4pPr>
            <a:lvl5pPr>
              <a:defRPr>
                <a:solidFill>
                  <a:srgbClr val="666666"/>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DAB79-D7F0-4C4A-A2C8-447C20FDA406}"/>
              </a:ext>
            </a:extLst>
          </p:cNvPr>
          <p:cNvSpPr>
            <a:spLocks noGrp="1"/>
          </p:cNvSpPr>
          <p:nvPr>
            <p:ph type="dt" sz="half" idx="10"/>
          </p:nvPr>
        </p:nvSpPr>
        <p:spPr/>
        <p:txBody>
          <a:body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81DF4517-554E-4406-9975-ED669CC80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F00C0-3216-4992-8D0D-CA80E4FAE2A1}"/>
              </a:ext>
            </a:extLst>
          </p:cNvPr>
          <p:cNvSpPr>
            <a:spLocks noGrp="1"/>
          </p:cNvSpPr>
          <p:nvPr>
            <p:ph type="sldNum" sz="quarter" idx="12"/>
          </p:nvPr>
        </p:nvSpPr>
        <p:spPr/>
        <p:txBody>
          <a:bodyPr/>
          <a:lstStyle/>
          <a:p>
            <a:fld id="{9CC18D1A-5A22-482A-9FB5-88E4BFD8FCA7}" type="slidenum">
              <a:rPr lang="en-US" smtClean="0"/>
              <a:t>‹#›</a:t>
            </a:fld>
            <a:endParaRPr lang="en-US"/>
          </a:p>
        </p:txBody>
      </p:sp>
    </p:spTree>
    <p:extLst>
      <p:ext uri="{BB962C8B-B14F-4D97-AF65-F5344CB8AC3E}">
        <p14:creationId xmlns:p14="http://schemas.microsoft.com/office/powerpoint/2010/main" val="2623235785"/>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237BFCEF-A7C9-4C5D-8B92-99B0BE4B0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CA4BE-8EDB-4452-998C-EB4EB2DF36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D5A4-F6BF-4563-975E-BF03D3EA6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DA9C4-EF3A-473C-BFC4-818A08D55017}" type="datetimeFigureOut">
              <a:rPr lang="en-US" smtClean="0"/>
              <a:t>4/2/2021</a:t>
            </a:fld>
            <a:endParaRPr lang="en-US"/>
          </a:p>
        </p:txBody>
      </p:sp>
      <p:sp>
        <p:nvSpPr>
          <p:cNvPr id="5" name="Footer Placeholder 4">
            <a:extLst>
              <a:ext uri="{FF2B5EF4-FFF2-40B4-BE49-F238E27FC236}">
                <a16:creationId xmlns:a16="http://schemas.microsoft.com/office/drawing/2014/main" id="{5B64AC08-058D-45B0-BD2E-E8575399E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4A69E6-2F35-4AB7-9A2E-21673460E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C18D1A-5A22-482A-9FB5-88E4BFD8FCA7}" type="slidenum">
              <a:rPr lang="en-US" smtClean="0"/>
              <a:t>‹#›</a:t>
            </a:fld>
            <a:endParaRPr lang="en-US"/>
          </a:p>
        </p:txBody>
      </p:sp>
    </p:spTree>
    <p:extLst>
      <p:ext uri="{BB962C8B-B14F-4D97-AF65-F5344CB8AC3E}">
        <p14:creationId xmlns:p14="http://schemas.microsoft.com/office/powerpoint/2010/main" val="1450272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3E485B5-9096-45BF-94A8-D4266B23A94D}"/>
              </a:ext>
            </a:extLst>
          </p:cNvPr>
          <p:cNvSpPr>
            <a:spLocks noGrp="1"/>
          </p:cNvSpPr>
          <p:nvPr>
            <p:ph type="ctrTitle"/>
          </p:nvPr>
        </p:nvSpPr>
        <p:spPr/>
        <p:txBody>
          <a:bodyPr>
            <a:normAutofit/>
          </a:bodyPr>
          <a:lstStyle/>
          <a:p>
            <a:r>
              <a:rPr lang="en-US" altLang="en-US"/>
              <a:t>Distracted Driving</a:t>
            </a:r>
            <a:endParaRPr lang="en-US"/>
          </a:p>
        </p:txBody>
      </p:sp>
      <p:sp>
        <p:nvSpPr>
          <p:cNvPr id="3" name="Subtitle 2">
            <a:extLst>
              <a:ext uri="{FF2B5EF4-FFF2-40B4-BE49-F238E27FC236}">
                <a16:creationId xmlns:a16="http://schemas.microsoft.com/office/drawing/2014/main" id="{C65F9693-991B-4AEB-AFC7-385868872F0A}"/>
              </a:ext>
            </a:extLst>
          </p:cNvPr>
          <p:cNvSpPr>
            <a:spLocks noGrp="1"/>
          </p:cNvSpPr>
          <p:nvPr>
            <p:ph type="subTitle" idx="1"/>
          </p:nvPr>
        </p:nvSpPr>
        <p:spPr/>
        <p:txBody>
          <a:bodyPr/>
          <a:lstStyle/>
          <a:p>
            <a:r>
              <a:rPr lang="en-US" altLang="en-US" sz="1800"/>
              <a:t>Presented by: Horst Insurance</a:t>
            </a:r>
          </a:p>
          <a:p>
            <a:endParaRPr lang="en-US" altLang="en-US" sz="1800"/>
          </a:p>
        </p:txBody>
      </p:sp>
      <p:sp>
        <p:nvSpPr>
          <p:cNvPr id="5" name="TextBox 1">
            <a:extLst>
              <a:ext uri="{FF2B5EF4-FFF2-40B4-BE49-F238E27FC236}">
                <a16:creationId xmlns:a16="http://schemas.microsoft.com/office/drawing/2014/main" id="{9EE00509-B22A-4C54-BE93-E81CA60CEBF3}"/>
              </a:ext>
            </a:extLst>
          </p:cNvPr>
          <p:cNvSpPr txBox="1">
            <a:spLocks noChangeArrowheads="1"/>
          </p:cNvSpPr>
          <p:nvPr/>
        </p:nvSpPr>
        <p:spPr bwMode="auto">
          <a:xfrm>
            <a:off x="315368" y="6305550"/>
            <a:ext cx="48401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defTabSz="914400" rtl="0" eaLnBrk="0" fontAlgn="base" hangingPunct="0">
              <a:lnSpc>
                <a:spcPct val="100000"/>
              </a:lnSpc>
              <a:spcBef>
                <a:spcPct val="20000"/>
              </a:spcBef>
              <a:spcAft>
                <a:spcPct val="0"/>
              </a:spcAft>
              <a:buClrTx/>
              <a:buSzTx/>
              <a:buFont typeface="Wingdings" panose="05000000000000000000" pitchFamily="2" charset="2"/>
              <a:buChar char="§"/>
              <a:defRPr kumimoji="0" lang="en-US" altLang="en-US" sz="3200" b="0" i="0" u="none" kern="1200" baseline="0">
                <a:solidFill>
                  <a:srgbClr val="7F7F7F"/>
                </a:solidFill>
                <a:latin typeface="Verdana" pitchFamily="34" charset="0"/>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800" b="0" i="0" u="none" kern="1200" baseline="0">
                <a:solidFill>
                  <a:srgbClr val="7F7F7F"/>
                </a:solidFill>
                <a:latin typeface="Verdana" pitchFamily="34" charset="0"/>
                <a:ea typeface="+mn-ea"/>
                <a:cs typeface="+mn-cs"/>
              </a:defRPr>
            </a:lvl2pPr>
            <a:lvl3pPr marL="1143000" indent="-228600" algn="l" defTabSz="914400" rtl="0" eaLnBrk="0" fontAlgn="base" hangingPunct="0">
              <a:lnSpc>
                <a:spcPct val="100000"/>
              </a:lnSpc>
              <a:spcBef>
                <a:spcPct val="20000"/>
              </a:spcBef>
              <a:spcAft>
                <a:spcPct val="0"/>
              </a:spcAft>
              <a:buClrTx/>
              <a:buSzTx/>
              <a:buFont typeface="Wingdings" panose="05000000000000000000" pitchFamily="2" charset="2"/>
              <a:buChar char="§"/>
              <a:defRPr kumimoji="0" lang="en-US" altLang="en-US" sz="2400" b="0" i="0" u="none" kern="1200" baseline="0">
                <a:solidFill>
                  <a:srgbClr val="7F7F7F"/>
                </a:solidFill>
                <a:latin typeface="Verdana" pitchFamily="34" charset="0"/>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rgbClr val="7F7F7F"/>
                </a:solidFill>
                <a:latin typeface="Verdana" pitchFamily="34" charset="0"/>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lang="en-US" altLang="en-US" sz="2000" b="0" i="0" u="none" kern="1200" baseline="0">
                <a:solidFill>
                  <a:srgbClr val="7F7F7F"/>
                </a:solidFill>
                <a:latin typeface="Verdan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lang="en-US" altLang="en-US" sz="2000" kern="1200">
                <a:solidFill>
                  <a:schemeClr val="tx1"/>
                </a:solidFill>
                <a:latin typeface="+mn-lt"/>
                <a:ea typeface="+mn-ea"/>
                <a:cs typeface="+mn-cs"/>
              </a:defRPr>
            </a:lvl9pPr>
          </a:lstStyle>
          <a:p>
            <a:pPr marL="0" indent="0" eaLnBrk="1" hangingPunct="1">
              <a:spcBef>
                <a:spcPct val="0"/>
              </a:spcBef>
              <a:buNone/>
            </a:pPr>
            <a:r>
              <a:rPr sz="900">
                <a:solidFill>
                  <a:schemeClr val="bg1"/>
                </a:solidFill>
                <a:latin typeface="+mj-lt"/>
              </a:rPr>
              <a:t>© 200</a:t>
            </a:r>
            <a:r>
              <a:rPr lang="en-US" sz="900">
                <a:solidFill>
                  <a:schemeClr val="bg1"/>
                </a:solidFill>
                <a:latin typeface="+mj-lt"/>
              </a:rPr>
              <a:t>6</a:t>
            </a:r>
            <a:r>
              <a:rPr sz="900">
                <a:solidFill>
                  <a:schemeClr val="bg1"/>
                </a:solidFill>
                <a:latin typeface="+mj-lt"/>
              </a:rPr>
              <a:t>, </a:t>
            </a:r>
            <a:r>
              <a:rPr lang="en-US" sz="900">
                <a:solidFill>
                  <a:schemeClr val="bg1"/>
                </a:solidFill>
                <a:latin typeface="+mj-lt"/>
              </a:rPr>
              <a:t>2020</a:t>
            </a:r>
            <a:r>
              <a:rPr sz="900">
                <a:solidFill>
                  <a:schemeClr val="bg1"/>
                </a:solidFill>
                <a:latin typeface="+mj-lt"/>
              </a:rPr>
              <a:t> Zywave, Inc. All rights reserved.</a:t>
            </a:r>
          </a:p>
        </p:txBody>
      </p:sp>
    </p:spTree>
    <p:extLst>
      <p:ext uri="{BB962C8B-B14F-4D97-AF65-F5344CB8AC3E}">
        <p14:creationId xmlns:p14="http://schemas.microsoft.com/office/powerpoint/2010/main" val="2002800202"/>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3E485B5-9096-45BF-94A8-D4266B23A94D}"/>
              </a:ext>
            </a:extLst>
          </p:cNvPr>
          <p:cNvSpPr>
            <a:spLocks noGrp="1"/>
          </p:cNvSpPr>
          <p:nvPr>
            <p:ph type="ctrTitle"/>
          </p:nvPr>
        </p:nvSpPr>
        <p:spPr/>
        <p:txBody>
          <a:bodyPr>
            <a:normAutofit/>
          </a:bodyPr>
          <a:lstStyle/>
          <a:p>
            <a:r>
              <a:rPr lang="en-US" altLang="en-US"/>
              <a:t>Prevention Tips</a:t>
            </a:r>
            <a:endParaRPr lang="en-US"/>
          </a:p>
        </p:txBody>
      </p:sp>
    </p:spTree>
    <p:extLst>
      <p:ext uri="{BB962C8B-B14F-4D97-AF65-F5344CB8AC3E}">
        <p14:creationId xmlns:p14="http://schemas.microsoft.com/office/powerpoint/2010/main" val="1693037186"/>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Know Your Vehicle</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p:txBody>
          <a:bodyPr>
            <a:normAutofit fontScale="92500" lnSpcReduction="20000"/>
          </a:bodyPr>
          <a:lstStyle/>
          <a:p>
            <a:pPr>
              <a:spcAft>
                <a:spcPts val="600"/>
              </a:spcAft>
            </a:pPr>
            <a:r>
              <a:rPr lang="en-US"/>
              <a:t>Taking the time to learn the ins and outs of your vehicle can reduce the need to take your eyes off the road. For instance, drivers should know where their windshield wipers switch is. That way, in a storm, they don’t need to take their eyes off the road to find the switch. </a:t>
            </a:r>
          </a:p>
          <a:p>
            <a:pPr>
              <a:spcAft>
                <a:spcPts val="600"/>
              </a:spcAft>
            </a:pPr>
            <a:r>
              <a:rPr lang="en-US"/>
              <a:t>If the vehicle you’re in is not yours (e.g., rented vehicles), take the extra time to get to know the car before you hit the road.</a:t>
            </a:r>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505194847"/>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t>Plan Ahead</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90688"/>
            <a:ext cx="8210006" cy="4351338"/>
          </a:xfrm>
        </p:spPr>
        <p:txBody>
          <a:bodyPr>
            <a:normAutofit lnSpcReduction="10000"/>
          </a:bodyPr>
          <a:lstStyle/>
          <a:p>
            <a:pPr>
              <a:spcAft>
                <a:spcPts val="600"/>
              </a:spcAft>
            </a:pPr>
            <a:r>
              <a:rPr lang="en-US"/>
              <a:t>Make any necessary adjustments </a:t>
            </a:r>
            <a:r>
              <a:rPr lang="en-US" b="1"/>
              <a:t>BEFORE</a:t>
            </a:r>
            <a:r>
              <a:rPr lang="en-US"/>
              <a:t> you drive. This can involve:</a:t>
            </a:r>
          </a:p>
          <a:p>
            <a:pPr lvl="1">
              <a:spcAft>
                <a:spcPts val="600"/>
              </a:spcAft>
              <a:buFont typeface="Courier New" panose="02070309020205020404" pitchFamily="49" charset="0"/>
              <a:buChar char="o"/>
            </a:pPr>
            <a:r>
              <a:rPr lang="en-US"/>
              <a:t>Adjusting your rearview and side mirrors</a:t>
            </a:r>
          </a:p>
          <a:p>
            <a:pPr lvl="1">
              <a:spcAft>
                <a:spcPts val="600"/>
              </a:spcAft>
              <a:buFont typeface="Courier New" panose="02070309020205020404" pitchFamily="49" charset="0"/>
              <a:buChar char="o"/>
            </a:pPr>
            <a:r>
              <a:rPr lang="en-US"/>
              <a:t>Choosing your music</a:t>
            </a:r>
          </a:p>
          <a:p>
            <a:pPr lvl="1">
              <a:spcAft>
                <a:spcPts val="600"/>
              </a:spcAft>
              <a:buFont typeface="Courier New" panose="02070309020205020404" pitchFamily="49" charset="0"/>
              <a:buChar char="o"/>
            </a:pPr>
            <a:r>
              <a:rPr lang="en-US"/>
              <a:t>Answering any important texts or emails</a:t>
            </a:r>
          </a:p>
          <a:p>
            <a:pPr lvl="1">
              <a:spcAft>
                <a:spcPts val="600"/>
              </a:spcAft>
              <a:buFont typeface="Courier New" panose="02070309020205020404" pitchFamily="49" charset="0"/>
              <a:buChar char="o"/>
            </a:pPr>
            <a:r>
              <a:rPr lang="en-US"/>
              <a:t>Eating</a:t>
            </a:r>
          </a:p>
          <a:p>
            <a:pPr>
              <a:spcAft>
                <a:spcPts val="600"/>
              </a:spcAft>
            </a:pPr>
            <a:r>
              <a:rPr lang="en-US"/>
              <a:t>Minimize the potential for distractions by planning your routes. Research your drive ahead of time to eliminate the need for GPS, maps and other navigation tools. </a:t>
            </a:r>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460734793"/>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Avoid Temptation</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p:txBody>
          <a:bodyPr>
            <a:normAutofit fontScale="92500" lnSpcReduction="20000"/>
          </a:bodyPr>
          <a:lstStyle/>
          <a:p>
            <a:pPr>
              <a:spcAft>
                <a:spcPts val="600"/>
              </a:spcAft>
            </a:pPr>
            <a:r>
              <a:rPr lang="en-US"/>
              <a:t>To help eliminate the urge to use cellphones and other devices, turn them off and stow them out of sight in a safe compartment. </a:t>
            </a:r>
          </a:p>
          <a:p>
            <a:pPr>
              <a:spcAft>
                <a:spcPts val="600"/>
              </a:spcAft>
            </a:pPr>
            <a:r>
              <a:rPr lang="en-US"/>
              <a:t>It’s also beneficial install an application on your cellphone that recognizes when your vehicle is in motion and responds to texts and calls with a preset safety message. Some phones have this functionality built in.</a:t>
            </a:r>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527624492"/>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Avoid Multitasking</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43011"/>
            <a:ext cx="8210006" cy="4351338"/>
          </a:xfrm>
        </p:spPr>
        <p:txBody>
          <a:bodyPr>
            <a:normAutofit fontScale="85000" lnSpcReduction="10000"/>
          </a:bodyPr>
          <a:lstStyle/>
          <a:p>
            <a:r>
              <a:rPr lang="en-US"/>
              <a:t>When behind the wheel, your job is to drive safely. As part of this responsibility, and for your own safety, do not do anything that distracts you from the road.</a:t>
            </a:r>
          </a:p>
          <a:p>
            <a:r>
              <a:rPr lang="en-US"/>
              <a:t>While you drive, actively scan the road, using your mirrors to watch out for other vehicles, pedestrians and cyclists.</a:t>
            </a:r>
          </a:p>
          <a:p>
            <a:r>
              <a:rPr lang="en-US"/>
              <a:t>If you need to make a phone call or respond to a text message on the road, pull over beforehand. Even the use of a hands-free device is dangerous and can create a cognitive distraction. </a:t>
            </a:r>
          </a:p>
          <a:p>
            <a:pPr lvl="0"/>
            <a:r>
              <a:rPr lang="en-US"/>
              <a:t>Plan your meals in advance and avoid eating while you drive. </a:t>
            </a:r>
          </a:p>
          <a:p>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329448055"/>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t>Be A Good Passenger</a:t>
            </a:r>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43011"/>
            <a:ext cx="8210006" cy="4351338"/>
          </a:xfrm>
        </p:spPr>
        <p:txBody>
          <a:bodyPr>
            <a:normAutofit/>
          </a:bodyPr>
          <a:lstStyle/>
          <a:p>
            <a:pPr lvl="0"/>
            <a:r>
              <a:rPr lang="en-US"/>
              <a:t>If you are a passenger in a vehicle, do your part:</a:t>
            </a:r>
          </a:p>
          <a:p>
            <a:pPr lvl="1">
              <a:buFont typeface="Courier New" panose="02070309020205020404" pitchFamily="49" charset="0"/>
              <a:buChar char="o"/>
            </a:pPr>
            <a:r>
              <a:rPr lang="en-US" sz="2000"/>
              <a:t>Don’t be the cause of a distraction.</a:t>
            </a:r>
          </a:p>
          <a:p>
            <a:pPr lvl="1">
              <a:buFont typeface="Courier New" panose="02070309020205020404" pitchFamily="49" charset="0"/>
              <a:buChar char="o"/>
            </a:pPr>
            <a:r>
              <a:rPr lang="en-US" sz="2000"/>
              <a:t>Speak up if the driver is being distracted.</a:t>
            </a:r>
          </a:p>
          <a:p>
            <a:pPr lvl="1">
              <a:buFont typeface="Courier New" panose="02070309020205020404" pitchFamily="49" charset="0"/>
              <a:buChar char="o"/>
            </a:pPr>
            <a:r>
              <a:rPr lang="en-US" sz="2000"/>
              <a:t>Do things on behalf of the driver. This can including adjusting the music, setting up navigation systems and answering phone calls and text messages.</a:t>
            </a:r>
          </a:p>
          <a:p>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2148199728"/>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pPr>
              <a:spcAft>
                <a:spcPts val="600"/>
              </a:spcAft>
            </a:pPr>
            <a:r>
              <a:rPr lang="en-US" altLang="en-US"/>
              <a:t>Summary</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p:txBody>
          <a:bodyPr>
            <a:normAutofit fontScale="92500" lnSpcReduction="10000"/>
          </a:bodyPr>
          <a:lstStyle/>
          <a:p>
            <a:pPr>
              <a:spcAft>
                <a:spcPts val="600"/>
              </a:spcAft>
            </a:pPr>
            <a:r>
              <a:rPr lang="en-US"/>
              <a:t>Distractions come in a variety of forms. It’s not enough to have your hands on the wheel and eyes on the road—your mind must be on the task at hand too.</a:t>
            </a:r>
          </a:p>
          <a:p>
            <a:pPr>
              <a:spcAft>
                <a:spcPts val="600"/>
              </a:spcAft>
            </a:pPr>
            <a:r>
              <a:rPr lang="en-US"/>
              <a:t>To remain safe on the road, keep in mind the prevention tips outlined in this presentation and follow all  policies regarding the use of company vehicles.</a:t>
            </a:r>
          </a:p>
        </p:txBody>
      </p:sp>
    </p:spTree>
    <p:extLst>
      <p:ext uri="{BB962C8B-B14F-4D97-AF65-F5344CB8AC3E}">
        <p14:creationId xmlns:p14="http://schemas.microsoft.com/office/powerpoint/2010/main" val="238183070"/>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For More Information</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459862"/>
            <a:ext cx="8210006" cy="5097692"/>
          </a:xfrm>
        </p:spPr>
        <p:txBody>
          <a:bodyPr>
            <a:normAutofit/>
          </a:bodyPr>
          <a:lstStyle/>
          <a:p>
            <a:pPr marL="0" lvl="0" indent="0">
              <a:buNone/>
            </a:pPr>
            <a:r>
              <a:rPr lang="en-US"/>
              <a:t>For more information regarding distracted driving or other safety issues, please contact:</a:t>
            </a:r>
          </a:p>
          <a:p>
            <a:pPr marL="0" lvl="0" indent="0">
              <a:buNone/>
            </a:pPr>
            <a:endParaRPr lang="en-US"/>
          </a:p>
          <a:p>
            <a:pPr marL="0" lvl="0" indent="0">
              <a:buNone/>
            </a:pPr>
            <a:r>
              <a:rPr lang="en-US"/>
              <a:t>Horst Insurance</a:t>
            </a:r>
          </a:p>
          <a:p>
            <a:pPr marL="0" lvl="0" indent="0">
              <a:buNone/>
            </a:pPr>
            <a:r>
              <a:rPr lang="en-US"/>
              <a:t>http://www.HorstInsurance.com</a:t>
            </a:r>
          </a:p>
          <a:p>
            <a:pPr marL="0" lvl="0" indent="0">
              <a:buNone/>
            </a:pPr>
            <a:r>
              <a:rPr lang="en-US"/>
              <a:t>800.533.2011</a:t>
            </a:r>
          </a:p>
          <a:p>
            <a:pPr marL="0" lvl="0" indent="0">
              <a:buNone/>
            </a:pPr>
            <a:endParaRPr lang="en-US"/>
          </a:p>
          <a:p>
            <a:pPr marL="0" lvl="0" indent="0">
              <a:buNone/>
            </a:pPr>
            <a:endParaRPr lang="en-US"/>
          </a:p>
        </p:txBody>
      </p:sp>
    </p:spTree>
    <p:extLst>
      <p:ext uri="{BB962C8B-B14F-4D97-AF65-F5344CB8AC3E}">
        <p14:creationId xmlns:p14="http://schemas.microsoft.com/office/powerpoint/2010/main" val="1507412992"/>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Learning Objectives</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p:txBody>
          <a:bodyPr/>
          <a:lstStyle/>
          <a:p>
            <a:pPr>
              <a:spcAft>
                <a:spcPts val="600"/>
              </a:spcAft>
            </a:pPr>
            <a:r>
              <a:rPr lang="en-US"/>
              <a:t>During this training presentation, participants will learn about:</a:t>
            </a:r>
          </a:p>
          <a:p>
            <a:pPr lvl="1">
              <a:spcAft>
                <a:spcPts val="600"/>
              </a:spcAft>
              <a:buFont typeface="Courier New" panose="02070309020205020404" pitchFamily="49" charset="0"/>
              <a:buChar char="o"/>
            </a:pPr>
            <a:r>
              <a:rPr lang="en-US" sz="2000"/>
              <a:t>What distracted driving is</a:t>
            </a:r>
          </a:p>
          <a:p>
            <a:pPr lvl="1">
              <a:spcAft>
                <a:spcPts val="600"/>
              </a:spcAft>
              <a:buFont typeface="Courier New" panose="02070309020205020404" pitchFamily="49" charset="0"/>
              <a:buChar char="o"/>
            </a:pPr>
            <a:r>
              <a:rPr lang="en-US" sz="2000"/>
              <a:t>The different types of distracted driving</a:t>
            </a:r>
          </a:p>
          <a:p>
            <a:pPr lvl="1">
              <a:spcAft>
                <a:spcPts val="600"/>
              </a:spcAft>
              <a:buFont typeface="Courier New" panose="02070309020205020404" pitchFamily="49" charset="0"/>
              <a:buChar char="o"/>
            </a:pPr>
            <a:r>
              <a:rPr lang="en-US" sz="2000"/>
              <a:t>Tips for staying focused on the road</a:t>
            </a:r>
          </a:p>
          <a:p>
            <a:pPr lvl="1">
              <a:spcAft>
                <a:spcPts val="600"/>
              </a:spcAft>
              <a:buFont typeface="Courier New" panose="02070309020205020404" pitchFamily="49" charset="0"/>
              <a:buChar char="o"/>
            </a:pPr>
            <a:r>
              <a:rPr lang="en-US" sz="2000"/>
              <a:t>How to remain focused on the road and how to avoid an accident</a:t>
            </a:r>
          </a:p>
          <a:p>
            <a:pPr marL="0" indent="0">
              <a:buNone/>
            </a:pPr>
            <a:endParaRPr lang="en-US"/>
          </a:p>
        </p:txBody>
      </p:sp>
    </p:spTree>
    <p:extLst>
      <p:ext uri="{BB962C8B-B14F-4D97-AF65-F5344CB8AC3E}">
        <p14:creationId xmlns:p14="http://schemas.microsoft.com/office/powerpoint/2010/main" val="3651852189"/>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What Is Distracted Driving?</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p:txBody>
          <a:bodyPr>
            <a:normAutofit fontScale="92500" lnSpcReduction="10000"/>
          </a:bodyPr>
          <a:lstStyle/>
          <a:p>
            <a:pPr>
              <a:spcAft>
                <a:spcPts val="600"/>
              </a:spcAft>
            </a:pPr>
            <a:r>
              <a:rPr lang="en-US"/>
              <a:t>While a number of factors can lead to a crash (e.g., impaired driving, poor road conditions and adverse weather), distracted driving is a common, preventable cause of accidents. </a:t>
            </a:r>
          </a:p>
          <a:p>
            <a:pPr>
              <a:spcAft>
                <a:spcPts val="600"/>
              </a:spcAft>
            </a:pPr>
            <a:r>
              <a:rPr lang="en-US"/>
              <a:t>The National Highway Traffic Safety Administration (NHTSA) defines distracted driving as any activity that diverts a person’s attention away from driving.</a:t>
            </a:r>
          </a:p>
        </p:txBody>
      </p:sp>
    </p:spTree>
    <p:extLst>
      <p:ext uri="{BB962C8B-B14F-4D97-AF65-F5344CB8AC3E}">
        <p14:creationId xmlns:p14="http://schemas.microsoft.com/office/powerpoint/2010/main" val="1754174621"/>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What Is Distracted Driving (Continued)?</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90688"/>
            <a:ext cx="8210006" cy="4351338"/>
          </a:xfrm>
        </p:spPr>
        <p:txBody>
          <a:bodyPr>
            <a:normAutofit/>
          </a:bodyPr>
          <a:lstStyle/>
          <a:p>
            <a:pPr lvl="0"/>
            <a:r>
              <a:rPr lang="en-US"/>
              <a:t>When it comes to distracted driving, there are a variety of laws to keep in mind:.  </a:t>
            </a:r>
          </a:p>
          <a:p>
            <a:pPr lvl="1">
              <a:buFont typeface="Courier New" panose="02070309020205020404" pitchFamily="49" charset="0"/>
              <a:buChar char="o"/>
            </a:pPr>
            <a:r>
              <a:rPr lang="en-US" sz="2000"/>
              <a:t>Handheld devices are banned for commercial motor vehicle driving.</a:t>
            </a:r>
          </a:p>
          <a:p>
            <a:pPr lvl="1">
              <a:buFont typeface="Courier New" panose="02070309020205020404" pitchFamily="49" charset="0"/>
              <a:buChar char="o"/>
            </a:pPr>
            <a:r>
              <a:rPr lang="en-US" sz="2000"/>
              <a:t>Some states and municipalities have banned handheld phones. Ohers have gone an additional step by also not allowing hands-free devices.</a:t>
            </a:r>
          </a:p>
          <a:p>
            <a:pPr lvl="0"/>
            <a:r>
              <a:rPr lang="en-US"/>
              <a:t>However, even if you’re driving in areas that allow the use of cellphones while driving, it presents a significant risk.</a:t>
            </a:r>
          </a:p>
          <a:p>
            <a:pPr>
              <a:spcAft>
                <a:spcPts val="600"/>
              </a:spcAft>
            </a:pPr>
            <a:endParaRPr lang="en-US"/>
          </a:p>
        </p:txBody>
      </p:sp>
    </p:spTree>
    <p:extLst>
      <p:ext uri="{BB962C8B-B14F-4D97-AF65-F5344CB8AC3E}">
        <p14:creationId xmlns:p14="http://schemas.microsoft.com/office/powerpoint/2010/main" val="1883646062"/>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What Is Distracted Driving (Continued)?</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90688"/>
            <a:ext cx="8210006" cy="4351338"/>
          </a:xfrm>
        </p:spPr>
        <p:txBody>
          <a:bodyPr>
            <a:normAutofit fontScale="85000" lnSpcReduction="10000"/>
          </a:bodyPr>
          <a:lstStyle/>
          <a:p>
            <a:pPr>
              <a:spcAft>
                <a:spcPts val="600"/>
              </a:spcAft>
            </a:pPr>
            <a:r>
              <a:rPr lang="en-US"/>
              <a:t>Data from the NHTSA indicates that, each year, up to 391,000 people are injured and 3,450 people are killed in crashes involving distracted drivers.</a:t>
            </a:r>
          </a:p>
          <a:p>
            <a:pPr>
              <a:spcAft>
                <a:spcPts val="600"/>
              </a:spcAft>
            </a:pPr>
            <a:r>
              <a:rPr lang="en-US"/>
              <a:t>While texting and taking phone calls while driving are major causes of accidents, they aren’t the only distractions to be aware of. Distracted driving can be broken down into the following three categories:</a:t>
            </a:r>
          </a:p>
          <a:p>
            <a:pPr marL="971550" lvl="1" indent="-514350">
              <a:spcAft>
                <a:spcPts val="600"/>
              </a:spcAft>
              <a:buFont typeface="+mj-lt"/>
              <a:buAutoNum type="arabicPeriod"/>
            </a:pPr>
            <a:r>
              <a:rPr lang="en-US"/>
              <a:t>Taking your eyes off of the road (visual distractions)</a:t>
            </a:r>
          </a:p>
          <a:p>
            <a:pPr marL="971550" lvl="1" indent="-514350">
              <a:spcAft>
                <a:spcPts val="600"/>
              </a:spcAft>
              <a:buFont typeface="+mj-lt"/>
              <a:buAutoNum type="arabicPeriod"/>
            </a:pPr>
            <a:r>
              <a:rPr lang="en-US"/>
              <a:t>Taking your hands off of the wheel (physical distractions)</a:t>
            </a:r>
          </a:p>
          <a:p>
            <a:pPr marL="971550" lvl="1" indent="-514350">
              <a:spcAft>
                <a:spcPts val="600"/>
              </a:spcAft>
              <a:buFont typeface="+mj-lt"/>
              <a:buAutoNum type="arabicPeriod"/>
            </a:pPr>
            <a:r>
              <a:rPr lang="en-US"/>
              <a:t>Taking your mind off of driving (cognitive distractions)</a:t>
            </a:r>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3919706807"/>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Visual Distractions</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p:txBody>
          <a:bodyPr>
            <a:normAutofit fontScale="92500" lnSpcReduction="20000"/>
          </a:bodyPr>
          <a:lstStyle/>
          <a:p>
            <a:pPr>
              <a:spcAft>
                <a:spcPts val="600"/>
              </a:spcAft>
            </a:pPr>
            <a:r>
              <a:rPr lang="en-US"/>
              <a:t>Visual distractions are any distractions that take your eyes off the road.</a:t>
            </a:r>
          </a:p>
          <a:p>
            <a:pPr>
              <a:spcAft>
                <a:spcPts val="600"/>
              </a:spcAft>
            </a:pPr>
            <a:r>
              <a:rPr lang="en-US"/>
              <a:t>Common visual distractions include:</a:t>
            </a:r>
          </a:p>
          <a:p>
            <a:pPr lvl="1">
              <a:buFont typeface="Courier New" panose="02070309020205020404" pitchFamily="49" charset="0"/>
              <a:buChar char="o"/>
            </a:pPr>
            <a:r>
              <a:rPr lang="en-US"/>
              <a:t>Using electronic devices such as a GPS, audio player, radio, cellphone or laptop</a:t>
            </a:r>
          </a:p>
          <a:p>
            <a:pPr lvl="1">
              <a:buFont typeface="Courier New" panose="02070309020205020404" pitchFamily="49" charset="0"/>
              <a:buChar char="o"/>
            </a:pPr>
            <a:r>
              <a:rPr lang="en-US"/>
              <a:t>Eating, drinking or smoking</a:t>
            </a:r>
          </a:p>
          <a:p>
            <a:pPr lvl="1">
              <a:buFont typeface="Courier New" panose="02070309020205020404" pitchFamily="49" charset="0"/>
              <a:buChar char="o"/>
            </a:pPr>
            <a:r>
              <a:rPr lang="en-CA"/>
              <a:t>Focusing attention on visual distractions outside the vehicle, such as collisions, police activity, street signs, pedestrians, construction or billboards</a:t>
            </a:r>
            <a:endParaRPr lang="en-US"/>
          </a:p>
          <a:p>
            <a:pPr>
              <a:spcAft>
                <a:spcPts val="600"/>
              </a:spcAft>
            </a:pPr>
            <a:endParaRPr lang="en-US"/>
          </a:p>
        </p:txBody>
      </p:sp>
    </p:spTree>
    <p:extLst>
      <p:ext uri="{BB962C8B-B14F-4D97-AF65-F5344CB8AC3E}">
        <p14:creationId xmlns:p14="http://schemas.microsoft.com/office/powerpoint/2010/main" val="1289731669"/>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Physical Distractions</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90688"/>
            <a:ext cx="8210006" cy="4351338"/>
          </a:xfrm>
        </p:spPr>
        <p:txBody>
          <a:bodyPr>
            <a:normAutofit fontScale="92500" lnSpcReduction="20000"/>
          </a:bodyPr>
          <a:lstStyle/>
          <a:p>
            <a:pPr>
              <a:spcAft>
                <a:spcPts val="600"/>
              </a:spcAft>
            </a:pPr>
            <a:r>
              <a:rPr lang="en-US"/>
              <a:t>Physical distractions are any distractions that cause a driver to take their hands off the wheel of a vehicle.</a:t>
            </a:r>
          </a:p>
          <a:p>
            <a:pPr>
              <a:spcAft>
                <a:spcPts val="600"/>
              </a:spcAft>
            </a:pPr>
            <a:r>
              <a:rPr lang="en-US"/>
              <a:t>Common physical distractions include:</a:t>
            </a:r>
          </a:p>
          <a:p>
            <a:pPr lvl="1">
              <a:spcAft>
                <a:spcPts val="600"/>
              </a:spcAft>
              <a:buFont typeface="Courier New" panose="02070309020205020404" pitchFamily="49" charset="0"/>
              <a:buChar char="o"/>
            </a:pPr>
            <a:r>
              <a:rPr lang="en-US" sz="2000"/>
              <a:t>Eating/drinking</a:t>
            </a:r>
          </a:p>
          <a:p>
            <a:pPr lvl="1">
              <a:spcAft>
                <a:spcPts val="600"/>
              </a:spcAft>
              <a:buFont typeface="Courier New" panose="02070309020205020404" pitchFamily="49" charset="0"/>
              <a:buChar char="o"/>
            </a:pPr>
            <a:r>
              <a:rPr lang="en-US" sz="2000"/>
              <a:t>Talking on handheld phone</a:t>
            </a:r>
          </a:p>
          <a:p>
            <a:pPr lvl="1">
              <a:spcAft>
                <a:spcPts val="600"/>
              </a:spcAft>
              <a:buFont typeface="Courier New" panose="02070309020205020404" pitchFamily="49" charset="0"/>
              <a:buChar char="o"/>
            </a:pPr>
            <a:r>
              <a:rPr lang="en-US" sz="2000"/>
              <a:t>Reaching into the passenger seat or back seat to grab an item</a:t>
            </a:r>
          </a:p>
          <a:p>
            <a:pPr>
              <a:spcAft>
                <a:spcPts val="600"/>
              </a:spcAft>
            </a:pPr>
            <a:r>
              <a:rPr lang="en-US"/>
              <a:t>Without both hands on the wheel, it’s very difficult to control a vehicle. This can also affect your reaction time, increasing the odds of a crash.</a:t>
            </a:r>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2185998755"/>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Cognitive Distractions</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90688"/>
            <a:ext cx="8210006" cy="4351338"/>
          </a:xfrm>
        </p:spPr>
        <p:txBody>
          <a:bodyPr>
            <a:normAutofit lnSpcReduction="10000"/>
          </a:bodyPr>
          <a:lstStyle/>
          <a:p>
            <a:pPr>
              <a:spcAft>
                <a:spcPts val="600"/>
              </a:spcAft>
            </a:pPr>
            <a:r>
              <a:rPr lang="en-US"/>
              <a:t>Cognitive distractions are any distractions that cause a driver to think about something other than driving.</a:t>
            </a:r>
          </a:p>
          <a:p>
            <a:pPr>
              <a:spcAft>
                <a:spcPts val="600"/>
              </a:spcAft>
            </a:pPr>
            <a:r>
              <a:rPr lang="en-US"/>
              <a:t>Common cognitive distractions include daydreaming or multitasking.</a:t>
            </a:r>
          </a:p>
          <a:p>
            <a:pPr>
              <a:spcAft>
                <a:spcPts val="600"/>
              </a:spcAft>
            </a:pPr>
            <a:r>
              <a:rPr lang="en-US"/>
              <a:t>Cognitive distractions are especially dangerous, as drivers often have a false sense of security. In their mind, they have their hands on the wheel and therefore aren’t driving distracted.</a:t>
            </a:r>
          </a:p>
          <a:p>
            <a:pPr>
              <a:spcAft>
                <a:spcPts val="600"/>
              </a:spcAft>
            </a:pPr>
            <a:endParaRPr lang="en-US"/>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99529498"/>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B4E767-69DA-4EB7-A3B6-99A832324DD6}"/>
              </a:ext>
            </a:extLst>
          </p:cNvPr>
          <p:cNvSpPr>
            <a:spLocks noGrp="1"/>
          </p:cNvSpPr>
          <p:nvPr>
            <p:ph type="title"/>
          </p:nvPr>
        </p:nvSpPr>
        <p:spPr/>
        <p:txBody>
          <a:bodyPr/>
          <a:lstStyle/>
          <a:p>
            <a:r>
              <a:rPr lang="en-US" altLang="en-US"/>
              <a:t>Multiple Distractions</a:t>
            </a:r>
            <a:endParaRPr lang="en-US"/>
          </a:p>
        </p:txBody>
      </p:sp>
      <p:sp>
        <p:nvSpPr>
          <p:cNvPr id="3" name="Content Placeholder 2">
            <a:extLst>
              <a:ext uri="{FF2B5EF4-FFF2-40B4-BE49-F238E27FC236}">
                <a16:creationId xmlns:a16="http://schemas.microsoft.com/office/drawing/2014/main" id="{248213B1-71F2-4E14-AFCD-BFDAAF9B225F}"/>
              </a:ext>
            </a:extLst>
          </p:cNvPr>
          <p:cNvSpPr>
            <a:spLocks noGrp="1"/>
          </p:cNvSpPr>
          <p:nvPr>
            <p:ph idx="1"/>
          </p:nvPr>
        </p:nvSpPr>
        <p:spPr>
          <a:xfrm>
            <a:off x="838200" y="1690688"/>
            <a:ext cx="8210006" cy="4351338"/>
          </a:xfrm>
        </p:spPr>
        <p:txBody>
          <a:bodyPr>
            <a:normAutofit/>
          </a:bodyPr>
          <a:lstStyle/>
          <a:p>
            <a:pPr>
              <a:spcAft>
                <a:spcPts val="600"/>
              </a:spcAft>
            </a:pPr>
            <a:r>
              <a:rPr lang="en-US"/>
              <a:t>Some distractions may involve more than one type of distraction at once. </a:t>
            </a:r>
          </a:p>
          <a:p>
            <a:pPr>
              <a:spcAft>
                <a:spcPts val="600"/>
              </a:spcAft>
            </a:pPr>
            <a:r>
              <a:rPr lang="en-US"/>
              <a:t>For instance, texting and driving can take both your eyes and mind off the road.</a:t>
            </a:r>
          </a:p>
          <a:p>
            <a:pPr>
              <a:spcAft>
                <a:spcPts val="600"/>
              </a:spcAft>
            </a:pPr>
            <a:r>
              <a:rPr lang="en-US"/>
              <a:t>It takes an average of five seconds to read or send a text. During that time, a vehicle going 55 miles per hour can travel the length of a football field.</a:t>
            </a:r>
          </a:p>
          <a:p>
            <a:pPr>
              <a:spcAft>
                <a:spcPts val="600"/>
              </a:spcAft>
            </a:pPr>
            <a:endParaRPr lang="en-US"/>
          </a:p>
          <a:p>
            <a:pPr>
              <a:spcAft>
                <a:spcPts val="600"/>
              </a:spcAft>
            </a:pPr>
            <a:endParaRPr lang="en-US"/>
          </a:p>
        </p:txBody>
      </p:sp>
    </p:spTree>
    <p:extLst>
      <p:ext uri="{BB962C8B-B14F-4D97-AF65-F5344CB8AC3E}">
        <p14:creationId xmlns:p14="http://schemas.microsoft.com/office/powerpoint/2010/main" val="2468046401"/>
      </p:ext>
    </p:extLst>
  </p:cSld>
  <p:clrMapOvr>
    <a:masterClrMapping/>
  </p:clrMapOvr>
  <p:transition/>
  <p:timing/>
</p:sld>
</file>

<file path=ppt/tags/tag1.xml><?xml version="1.0" encoding="utf-8"?>
<p:tagLst xmlns:p="http://schemas.openxmlformats.org/presentationml/2006/main">
  <p:tag name="AS_NET" val="5.0.12"/>
  <p:tag name="AS_OS" val="Unix 3.10.0.1160"/>
  <p:tag name="AS_RELEASE_DATE" val="2021.10.14"/>
  <p:tag name="AS_TITLE" val="Aspose.Slides for .NET5"/>
  <p:tag name="AS_VERSION" val="21.1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entury Gothic"/>
        <a:ea typeface="Century Gothic"/>
        <a:cs typeface="Arial"/>
      </a:majorFont>
      <a:minorFont>
        <a:latin typeface="Century Gothic"/>
        <a:ea typeface="Century Gothi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Template>Facet</Template>
  <Company/>
  <PresentationFormat>Widescreen</PresentationFormat>
  <Paragraphs>76</Paragraphs>
  <Slides>17</Slides>
  <Notes>16</Notes>
  <TotalTime>4055</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17</vt:i4>
      </vt:variant>
    </vt:vector>
  </HeadingPairs>
  <TitlesOfParts>
    <vt:vector baseType="lpstr" size="25">
      <vt:lpstr>Arial</vt:lpstr>
      <vt:lpstr>Century Gothic</vt:lpstr>
      <vt:lpstr>Calibri Light</vt:lpstr>
      <vt:lpstr>Calibri</vt:lpstr>
      <vt:lpstr>Wingdings</vt:lpstr>
      <vt:lpstr>Verdana</vt:lpstr>
      <vt:lpstr>Courier New</vt:lpstr>
      <vt:lpstr>Office Theme</vt:lpstr>
      <vt:lpstr>Distracted Driving</vt:lpstr>
      <vt:lpstr>Learning Objectives</vt:lpstr>
      <vt:lpstr>What Is Distracted Driving?</vt:lpstr>
      <vt:lpstr>What Is Distracted Driving (Continued)?</vt:lpstr>
      <vt:lpstr>What Is Distracted Driving (Continued)?</vt:lpstr>
      <vt:lpstr>Visual Distractions</vt:lpstr>
      <vt:lpstr>Physical Distractions</vt:lpstr>
      <vt:lpstr>Cognitive Distractions</vt:lpstr>
      <vt:lpstr>Multiple Distractions</vt:lpstr>
      <vt:lpstr>Prevention Tips</vt:lpstr>
      <vt:lpstr>Know Your Vehicle</vt:lpstr>
      <vt:lpstr>Plan Ahead</vt:lpstr>
      <vt:lpstr>Avoid Temptation</vt:lpstr>
      <vt:lpstr>Avoid Multitasking</vt:lpstr>
      <vt:lpstr>Be A Good Passenger</vt:lpstr>
      <vt:lpstr>Summary</vt:lpstr>
      <vt:lpstr>For More Information</vt:lpstr>
    </vt:vector>
  </TitlesOfParts>
  <LinksUpToDate>0</LinksUpToDate>
  <SharedDoc>0</SharedDoc>
  <HyperlinksChanged>0</HyperlinksChanged>
  <Application>Aspose.Slides for .NET</Application>
  <AppVersion>21.1000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Hutchinson, Stephanie</dc:creator>
  <cp:lastModifiedBy>Scholz, Andrew</cp:lastModifiedBy>
  <cp:revision>218</cp:revision>
  <dcterms:created xsi:type="dcterms:W3CDTF">2020-03-23T16:16:55Z</dcterms:created>
  <dcterms:modified xsi:type="dcterms:W3CDTF">2022-04-27T13:54:42Z</dcterms:modified>
</cp:coreProperties>
</file>