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8.5-->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57" r:id="rId4"/>
    <p:sldId id="258" r:id="rId5"/>
    <p:sldId id="284" r:id="rId6"/>
    <p:sldId id="299" r:id="rId7"/>
    <p:sldId id="25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298" r:id="rId25"/>
    <p:sldId id="316" r:id="rId26"/>
    <p:sldId id="317" r:id="rId27"/>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8898"/>
    <a:srgbClr val="3C446B"/>
    <a:srgbClr val="E9EBF3"/>
    <a:srgbClr val="6C77AC"/>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83" d="100"/>
          <a:sy n="83" d="100"/>
        </p:scale>
        <p:origin x="638" y="67"/>
      </p:cViewPr>
      <p:guideLst/>
    </p:cSldViewPr>
  </p:slideViewPr>
  <p:notesTextViewPr>
    <p:cViewPr>
      <p:scale>
        <a:sx n="1" d="1"/>
        <a:sy n="1" d="1"/>
      </p:scale>
      <p:origin x="0" y="0"/>
    </p:cViewPr>
  </p:notesTextViewPr>
  <p:notesViewPr>
    <p:cSldViewPr snapToGrid="0">
      <p:cViewPr varScale="1">
        <p:scale>
          <a:sx n="96" d="100"/>
          <a:sy n="96" d="100"/>
        </p:scale>
        <p:origin x="4022" y="67"/>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tags" Target="tags/tag139.xml" /><Relationship Id="rId29" Type="http://schemas.openxmlformats.org/officeDocument/2006/relationships/presProps" Target="presProps.xml" /><Relationship Id="rId3" Type="http://schemas.openxmlformats.org/officeDocument/2006/relationships/slide" Target="slides/slide1.xml" /><Relationship Id="rId30" Type="http://schemas.openxmlformats.org/officeDocument/2006/relationships/viewProps" Target="viewProps.xml" /><Relationship Id="rId31" Type="http://schemas.openxmlformats.org/officeDocument/2006/relationships/theme" Target="theme/theme1.xml" /><Relationship Id="rId32"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tags" Target="../tags/tag21.xml" /><Relationship Id="rId6" Type="http://schemas.openxmlformats.org/officeDocument/2006/relationships/tags" Target="../tags/tag22.xml" /><Relationship Id="rId7" Type="http://schemas.openxmlformats.org/officeDocument/2006/relationships/tags" Target="../tags/tag23.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Header Placehold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52B098EF-9673-4639-869C-CDB1019F2DE5}" type="datetimeFigureOut">
              <a:rPr lang="en-US" smtClean="0"/>
              <a:t>8/4/2020</a:t>
            </a:fld>
            <a:endParaRPr lang="en-US"/>
          </a:p>
        </p:txBody>
      </p:sp>
      <p:sp>
        <p:nvSpPr>
          <p:cNvPr id="4" name="Slide Image Placeholder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69024D9A-EC7D-4A30-9EFA-B3B93BFD9E2E}" type="slidenum">
              <a:rPr lang="en-US" smtClean="0"/>
              <a:t>‹#›</a:t>
            </a:fld>
            <a:endParaRPr lang="en-US"/>
          </a:p>
        </p:txBody>
      </p:sp>
    </p:spTree>
    <p:extLst>
      <p:ext uri="{BB962C8B-B14F-4D97-AF65-F5344CB8AC3E}">
        <p14:creationId xmlns:p14="http://schemas.microsoft.com/office/powerpoint/2010/main" val="15085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36.xml" /><Relationship Id="rId4" Type="http://schemas.openxmlformats.org/officeDocument/2006/relationships/tags" Target="../tags/tag37.xml" /><Relationship Id="rId5" Type="http://schemas.openxmlformats.org/officeDocument/2006/relationships/tags" Target="../tags/tag38.xml" /><Relationship Id="rId6" Type="http://schemas.openxmlformats.org/officeDocument/2006/relationships/tags" Target="../tags/tag39.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tags" Target="../tags/tag57.xml" /><Relationship Id="rId6" Type="http://schemas.openxmlformats.org/officeDocument/2006/relationships/tags" Target="../tags/tag58.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 Id="rId6" Type="http://schemas.openxmlformats.org/officeDocument/2006/relationships/tags" Target="../tags/tag96.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tags" Target="../tags/tag115.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en-US"/>
          </a:p>
          <a:p>
            <a:pPr marL="0" marR="0" lvl="0" indent="0" algn="l" defTabSz="914400" rtl="0" eaLnBrk="1" fontAlgn="auto" latinLnBrk="0" hangingPunct="1">
              <a:lnSpc>
                <a:spcPct val="100000"/>
              </a:lnSpc>
              <a:spcBef>
                <a:spcPct val="0"/>
              </a:spcBef>
              <a:spcAft>
                <a:spcPct val="0"/>
              </a:spcAft>
              <a:buClrTx/>
              <a:buSzTx/>
              <a:buFontTx/>
              <a:buNone/>
              <a:defRPr/>
            </a:pPr>
            <a:endParaRPr lang="en-US" altLang="en-US"/>
          </a:p>
          <a:p>
            <a:pPr marL="0" marR="0" lvl="0" indent="0" algn="l" defTabSz="914400" rtl="0" eaLnBrk="1" fontAlgn="auto" latinLnBrk="0" hangingPunct="1">
              <a:lnSpc>
                <a:spcPct val="100000"/>
              </a:lnSpc>
              <a:spcBef>
                <a:spcPct val="0"/>
              </a:spcBef>
              <a:spcAft>
                <a:spcPct val="0"/>
              </a:spcAft>
              <a:buClrTx/>
              <a:buSzTx/>
              <a:buFontTx/>
              <a:buNone/>
              <a:defRPr/>
            </a:pPr>
            <a:r>
              <a:rPr lang="en-US" altLang="en-US"/>
              <a:t>For help starting a slideshow, visit https://support.office.com/en-us/article/Basic-tasks-for-creating-a-PowerPoint-presentation-efbbc1cd-c5f1-4264-b48e-c8a7b0334e36. </a:t>
            </a:r>
          </a:p>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a:t>
            </a:fld>
            <a:endParaRPr lang="en-US"/>
          </a:p>
        </p:txBody>
      </p:sp>
    </p:spTree>
    <p:extLst>
      <p:ext uri="{BB962C8B-B14F-4D97-AF65-F5344CB8AC3E}">
        <p14:creationId xmlns:p14="http://schemas.microsoft.com/office/powerpoint/2010/main" val="228795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3</a:t>
            </a:fld>
            <a:endParaRPr lang="en-US"/>
          </a:p>
        </p:txBody>
      </p:sp>
    </p:spTree>
    <p:extLst>
      <p:ext uri="{BB962C8B-B14F-4D97-AF65-F5344CB8AC3E}">
        <p14:creationId xmlns:p14="http://schemas.microsoft.com/office/powerpoint/2010/main" val="160068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7</a:t>
            </a:fld>
            <a:endParaRPr lang="en-US"/>
          </a:p>
        </p:txBody>
      </p:sp>
    </p:spTree>
    <p:extLst>
      <p:ext uri="{BB962C8B-B14F-4D97-AF65-F5344CB8AC3E}">
        <p14:creationId xmlns:p14="http://schemas.microsoft.com/office/powerpoint/2010/main" val="179024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11</a:t>
            </a:fld>
            <a:endParaRPr lang="en-US"/>
          </a:p>
        </p:txBody>
      </p:sp>
    </p:spTree>
    <p:extLst>
      <p:ext uri="{BB962C8B-B14F-4D97-AF65-F5344CB8AC3E}">
        <p14:creationId xmlns:p14="http://schemas.microsoft.com/office/powerpoint/2010/main" val="391522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15</a:t>
            </a:fld>
            <a:endParaRPr lang="en-US"/>
          </a:p>
        </p:txBody>
      </p:sp>
    </p:spTree>
    <p:extLst>
      <p:ext uri="{BB962C8B-B14F-4D97-AF65-F5344CB8AC3E}">
        <p14:creationId xmlns:p14="http://schemas.microsoft.com/office/powerpoint/2010/main" val="336327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19</a:t>
            </a:fld>
            <a:endParaRPr lang="en-US"/>
          </a:p>
        </p:txBody>
      </p:sp>
    </p:spTree>
    <p:extLst>
      <p:ext uri="{BB962C8B-B14F-4D97-AF65-F5344CB8AC3E}">
        <p14:creationId xmlns:p14="http://schemas.microsoft.com/office/powerpoint/2010/main" val="126404440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image" Target="../media/image1.jpeg" /><Relationship Id="rId5"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4.xml" /><Relationship Id="rId2" Type="http://schemas.openxmlformats.org/officeDocument/2006/relationships/tags" Target="../tags/tag5.xml" /><Relationship Id="rId3" Type="http://schemas.openxmlformats.org/officeDocument/2006/relationships/image" Target="../media/image2.jpeg" /><Relationship Id="rId4"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bg>
      <p:bgPr>
        <a:blipFill dpi="0" rotWithShape="1">
          <a:blip r:embed="rId4">
            <a:lum/>
          </a:blip>
          <a:stretch>
            <a:fillRect/>
          </a:stretch>
        </a:blipFill>
        <a:effectLst/>
      </p:bgPr>
    </p:bg>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E304049F-092B-426E-AA66-C8AFE0E50E1C}"/>
              </a:ext>
            </a:extLst>
          </p:cNvPr>
          <p:cNvSpPr>
            <a:spLocks noGrp="1"/>
          </p:cNvSpPr>
          <p:nvPr>
            <p:ph type="ctrTitle"/>
            <p:custDataLst>
              <p:tags r:id="rId2"/>
            </p:custDataLst>
          </p:nvPr>
        </p:nvSpPr>
        <p:spPr>
          <a:xfrm>
            <a:off x="838200" y="3429000"/>
            <a:ext cx="7500582" cy="1772599"/>
          </a:xfrm>
        </p:spPr>
        <p:txBody>
          <a:bodyPr anchor="b">
            <a:normAutofit/>
          </a:bodyPr>
          <a:lstStyle>
            <a:lvl1pPr algn="l">
              <a:defRPr sz="5400" b="1"/>
            </a:lvl1pPr>
          </a:lstStyle>
          <a:p>
            <a:r>
              <a:rPr lang="en-US"/>
              <a:t>Click to edit Master title style</a:t>
            </a:r>
          </a:p>
        </p:txBody>
      </p:sp>
      <p:sp>
        <p:nvSpPr>
          <p:cNvPr id="3" name="Subtitle 2">
            <a:extLst>
              <a:ext uri="{FF2B5EF4-FFF2-40B4-BE49-F238E27FC236}">
                <a16:creationId xmlns:a16="http://schemas.microsoft.com/office/drawing/2014/main" id="{1DD4786B-34DD-4D24-A1A2-D13A07679B6D}"/>
              </a:ext>
            </a:extLst>
          </p:cNvPr>
          <p:cNvSpPr>
            <a:spLocks noGrp="1"/>
          </p:cNvSpPr>
          <p:nvPr>
            <p:ph type="subTitle" idx="1"/>
            <p:custDataLst>
              <p:tags r:id="rId3"/>
            </p:custDataLst>
          </p:nvPr>
        </p:nvSpPr>
        <p:spPr>
          <a:xfrm>
            <a:off x="838200" y="5301349"/>
            <a:ext cx="7500582" cy="12292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989358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userDrawn="1">
  <p:cSld name="1_Title Slide">
    <p:bg>
      <p:bgPr>
        <a:blipFill dpi="0" rotWithShape="1">
          <a:blip r:embed="rId3">
            <a:lum/>
          </a:blip>
          <a:stretch>
            <a:fillRect/>
          </a:stretch>
        </a:blipFill>
        <a:effectLst/>
      </p:bgPr>
    </p:bg>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E304049F-092B-426E-AA66-C8AFE0E50E1C}"/>
              </a:ext>
            </a:extLst>
          </p:cNvPr>
          <p:cNvSpPr>
            <a:spLocks noGrp="1"/>
          </p:cNvSpPr>
          <p:nvPr>
            <p:ph type="ctrTitle"/>
            <p:custDataLst>
              <p:tags r:id="rId2"/>
            </p:custDataLst>
          </p:nvPr>
        </p:nvSpPr>
        <p:spPr>
          <a:xfrm>
            <a:off x="2345709" y="2542700"/>
            <a:ext cx="7500582" cy="1772599"/>
          </a:xfrm>
        </p:spPr>
        <p:txBody>
          <a:bodyPr anchor="b">
            <a:normAutofit/>
          </a:bodyPr>
          <a:lstStyle>
            <a:lvl1pPr algn="ctr">
              <a:defRPr sz="5400" b="1"/>
            </a:lvl1pPr>
          </a:lstStyle>
          <a:p>
            <a:r>
              <a:rPr lang="en-US"/>
              <a:t>Click to edit Master title style</a:t>
            </a:r>
          </a:p>
        </p:txBody>
      </p:sp>
    </p:spTree>
    <p:extLst>
      <p:ext uri="{BB962C8B-B14F-4D97-AF65-F5344CB8AC3E}">
        <p14:creationId xmlns:p14="http://schemas.microsoft.com/office/powerpoint/2010/main" val="349791119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custDataLst>
            <p:tags r:id="rId1"/>
          </p:custDataLst>
        </p:nvPr>
      </p:nvGrpSpPr>
      <p:grpSpPr>
        <a:xfrm>
          <a:off x="0" y="0"/>
          <a:ext cx="0" cy="0"/>
        </a:xfrm>
      </p:grpSpPr>
      <p:sp>
        <p:nvSpPr>
          <p:cNvPr id="9" name="Rectangle: Single Corner Rounded 8">
            <a:extLst>
              <a:ext uri="{FF2B5EF4-FFF2-40B4-BE49-F238E27FC236}">
                <a16:creationId xmlns:a16="http://schemas.microsoft.com/office/drawing/2014/main" id="{19495FDD-7E17-424C-A189-C4FE647D93F1}"/>
              </a:ext>
            </a:extLst>
          </p:cNvPr>
          <p:cNvSpPr/>
          <p:nvPr userDrawn="1">
            <p:custDataLst>
              <p:tags r:id="rId2"/>
            </p:custDataLst>
          </p:nvPr>
        </p:nvSpPr>
        <p:spPr>
          <a:xfrm rot="10800000" flipH="1">
            <a:off x="0" y="-607720"/>
            <a:ext cx="11353800" cy="1215440"/>
          </a:xfrm>
          <a:prstGeom prst="round1Rect">
            <a:avLst>
              <a:gd name="adj" fmla="val 50000"/>
            </a:avLst>
          </a:prstGeom>
          <a:solidFill>
            <a:srgbClr val="5A8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AF2E5F-28E1-499E-964A-ACCBD79BF766}"/>
              </a:ext>
            </a:extLst>
          </p:cNvPr>
          <p:cNvSpPr>
            <a:spLocks noGrp="1"/>
          </p:cNvSpPr>
          <p:nvPr>
            <p:ph type="title"/>
            <p:custDataLst>
              <p:tags r:id="rId3"/>
            </p:custDataLst>
          </p:nvPr>
        </p:nvSpPr>
        <p:spPr>
          <a:xfrm>
            <a:off x="838200" y="836195"/>
            <a:ext cx="10515600" cy="1215441"/>
          </a:xfrm>
        </p:spPr>
        <p:txBody>
          <a:bodyPr/>
          <a:lstStyle>
            <a:lvl1pPr>
              <a:defRPr b="1">
                <a:solidFill>
                  <a:srgbClr val="3C446B"/>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708B10D1-0266-4F9B-B58C-3BA630F3DD45}"/>
              </a:ext>
            </a:extLst>
          </p:cNvPr>
          <p:cNvSpPr>
            <a:spLocks noGrp="1"/>
          </p:cNvSpPr>
          <p:nvPr>
            <p:ph idx="1"/>
            <p:custDataLst>
              <p:tags r:id="rId4"/>
            </p:custDataLst>
          </p:nvPr>
        </p:nvSpPr>
        <p:spPr>
          <a:xfrm>
            <a:off x="838200" y="2066795"/>
            <a:ext cx="10515600" cy="398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AD67269-9A16-4629-B428-E597B357920B}"/>
              </a:ext>
            </a:extLst>
          </p:cNvPr>
          <p:cNvSpPr>
            <a:spLocks noGrp="1"/>
          </p:cNvSpPr>
          <p:nvPr>
            <p:ph type="dt" sz="half" idx="10"/>
            <p:custDataLst>
              <p:tags r:id="rId5"/>
            </p:custDataLst>
          </p:nvPr>
        </p:nvSpPr>
        <p:spPr>
          <a:xfrm>
            <a:off x="838199" y="220768"/>
            <a:ext cx="4798595" cy="365125"/>
          </a:xfrm>
        </p:spPr>
        <p:txBody>
          <a:bodyPr/>
          <a:lstStyle>
            <a:lvl1pPr>
              <a:defRPr>
                <a:solidFill>
                  <a:schemeClr val="bg1"/>
                </a:solidFill>
              </a:defRPr>
            </a:lvl1pPr>
          </a:lstStyle>
          <a:p>
            <a:r>
              <a:rPr lang="en-US"/>
              <a:t>Employee Benefits Enrollment Guide</a:t>
            </a:r>
          </a:p>
        </p:txBody>
      </p:sp>
    </p:spTree>
    <p:extLst>
      <p:ext uri="{BB962C8B-B14F-4D97-AF65-F5344CB8AC3E}">
        <p14:creationId xmlns:p14="http://schemas.microsoft.com/office/powerpoint/2010/main" val="931517543"/>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ags" Target="../tags/tag11.xml" /><Relationship Id="rId5" Type="http://schemas.openxmlformats.org/officeDocument/2006/relationships/tags" Target="../tags/tag12.xml"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tags" Target="../tags/tag15.xml" /><Relationship Id="rId9" Type="http://schemas.openxmlformats.org/officeDocument/2006/relationships/tags" Target="../tags/tag16.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Ref idx="1001">
        <a:schemeClr val="bg1"/>
      </p:bgRef>
    </p:bg>
    <p:spTree>
      <p:nvGrpSpPr>
        <p:cNvPr id="1" name=""/>
        <p:cNvGrpSpPr/>
        <p:nvPr>
          <p:custDataLst>
            <p:tags r:id="rId4"/>
          </p:custDataLst>
        </p:nvPr>
      </p:nvGrpSpPr>
      <p:grpSpPr>
        <a:xfrm>
          <a:off x="0" y="0"/>
          <a:ext cx="0" cy="0"/>
        </a:xfrm>
      </p:grpSpPr>
      <p:sp>
        <p:nvSpPr>
          <p:cNvPr id="2" name="Title Placeholder 1">
            <a:extLst>
              <a:ext uri="{FF2B5EF4-FFF2-40B4-BE49-F238E27FC236}">
                <a16:creationId xmlns:a16="http://schemas.microsoft.com/office/drawing/2014/main" id="{4219B1BE-CD1D-4078-8D91-1FE8C6E265E9}"/>
              </a:ext>
            </a:extLst>
          </p:cNvPr>
          <p:cNvSpPr>
            <a:spLocks noGrp="1"/>
          </p:cNvSpPr>
          <p:nvPr>
            <p:ph type="title"/>
            <p:custDataLst>
              <p:tags r:id="rId5"/>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B7D5B-6197-4F4E-A369-5ADF5A1C5BB1}"/>
              </a:ext>
            </a:extLst>
          </p:cNvPr>
          <p:cNvSpPr>
            <a:spLocks noGrp="1"/>
          </p:cNvSpPr>
          <p:nvPr>
            <p:ph type="body" idx="1"/>
            <p:custDataLst>
              <p:tags r:id="rId6"/>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180EB-EDAB-46DA-8978-6DD8407BFE79}"/>
              </a:ext>
            </a:extLst>
          </p:cNvPr>
          <p:cNvSpPr>
            <a:spLocks noGrp="1"/>
          </p:cNvSpPr>
          <p:nvPr>
            <p:ph type="dt" sz="half" idx="2"/>
            <p:custDataLst>
              <p:tags r:id="rId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F53C-2A13-4F0C-BCCB-333F6D94B408}" type="datetimeFigureOut">
              <a:rPr lang="en-US" smtClean="0"/>
              <a:t>8/4/2020</a:t>
            </a:fld>
            <a:endParaRPr lang="en-US"/>
          </a:p>
        </p:txBody>
      </p:sp>
      <p:sp>
        <p:nvSpPr>
          <p:cNvPr id="5" name="Footer Placeholder 4">
            <a:extLst>
              <a:ext uri="{FF2B5EF4-FFF2-40B4-BE49-F238E27FC236}">
                <a16:creationId xmlns:a16="http://schemas.microsoft.com/office/drawing/2014/main" id="{33C5FD63-F77A-4497-816F-A8EE63E20C36}"/>
              </a:ext>
            </a:extLst>
          </p:cNvPr>
          <p:cNvSpPr>
            <a:spLocks noGrp="1"/>
          </p:cNvSpPr>
          <p:nvPr>
            <p:ph type="ftr" sz="quarter" idx="3"/>
            <p:custDataLst>
              <p:tags r:id="rId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4F7129-FBC7-4618-B6BF-F752A85CDBDD}"/>
              </a:ext>
            </a:extLst>
          </p:cNvPr>
          <p:cNvSpPr>
            <a:spLocks noGrp="1"/>
          </p:cNvSpPr>
          <p:nvPr>
            <p:ph type="sldNum" sz="quarter" idx="4"/>
            <p:custDataLst>
              <p:tags r:id="rId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02619-4E60-4556-A249-517D2E6AEFAE}" type="slidenum">
              <a:rPr lang="en-US" smtClean="0"/>
              <a:t>‹#›</a:t>
            </a:fld>
            <a:endParaRPr lang="en-US"/>
          </a:p>
        </p:txBody>
      </p:sp>
    </p:spTree>
    <p:extLst>
      <p:ext uri="{BB962C8B-B14F-4D97-AF65-F5344CB8AC3E}">
        <p14:creationId xmlns:p14="http://schemas.microsoft.com/office/powerpoint/2010/main" val="23819137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image" Target="../media/image3.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9.xml"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tags" Target="../tags/tag73.xml" /><Relationship Id="rId7" Type="http://schemas.openxmlformats.org/officeDocument/2006/relationships/slide" Target="slide11.xml" TargetMode="Interna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12.xml" TargetMode="Internal" /><Relationship Id="rId11" Type="http://schemas.openxmlformats.org/officeDocument/2006/relationships/slide" Target="slide23.xml" TargetMode="Internal" /><Relationship Id="rId12" Type="http://schemas.openxmlformats.org/officeDocument/2006/relationships/slide" Target="slide13.xml" TargetMode="Internal" /><Relationship Id="rId13" Type="http://schemas.openxmlformats.org/officeDocument/2006/relationships/tags" Target="../tags/tag82.xml" /><Relationship Id="rId14" Type="http://schemas.openxmlformats.org/officeDocument/2006/relationships/tags" Target="../tags/tag83.xml" /><Relationship Id="rId2" Type="http://schemas.openxmlformats.org/officeDocument/2006/relationships/notesSlide" Target="../notesSlides/notesSlide4.xml" /><Relationship Id="rId3" Type="http://schemas.openxmlformats.org/officeDocument/2006/relationships/tags" Target="../tags/tag78.xml" /><Relationship Id="rId4" Type="http://schemas.openxmlformats.org/officeDocument/2006/relationships/image" Target="../media/image4.png" /><Relationship Id="rId5" Type="http://schemas.openxmlformats.org/officeDocument/2006/relationships/tags" Target="../tags/tag79.xml" /><Relationship Id="rId6" Type="http://schemas.openxmlformats.org/officeDocument/2006/relationships/video" Target="../media/media3.mp4" /><Relationship Id="rId7" Type="http://schemas.microsoft.com/office/2007/relationships/media" Target="../media/media3.mp4" /><Relationship Id="rId8" Type="http://schemas.openxmlformats.org/officeDocument/2006/relationships/tags" Target="../tags/tag80.xml" /><Relationship Id="rId9" Type="http://schemas.openxmlformats.org/officeDocument/2006/relationships/tags" Target="../tags/tag8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slide" Target="slide15.xml" TargetMode="Internal" /><Relationship Id="rId5" Type="http://schemas.openxmlformats.org/officeDocument/2006/relationships/image" Target="../media/image5.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slide" Target="slide14.xml" TargetMode="Internal" /><Relationship Id="rId5" Type="http://schemas.openxmlformats.org/officeDocument/2006/relationships/image" Target="../media/image5.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88.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 Id="rId7" Type="http://schemas.openxmlformats.org/officeDocument/2006/relationships/slide" Target="slide15.xml"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17.xml" TargetMode="Internal" /><Relationship Id="rId11" Type="http://schemas.openxmlformats.org/officeDocument/2006/relationships/slide" Target="slide16.xml" TargetMode="Internal" /><Relationship Id="rId12" Type="http://schemas.openxmlformats.org/officeDocument/2006/relationships/slide" Target="slide23.xml" TargetMode="Internal" /><Relationship Id="rId13" Type="http://schemas.openxmlformats.org/officeDocument/2006/relationships/tags" Target="../tags/tag101.xml" /><Relationship Id="rId14" Type="http://schemas.openxmlformats.org/officeDocument/2006/relationships/tags" Target="../tags/tag102.xml" /><Relationship Id="rId2" Type="http://schemas.openxmlformats.org/officeDocument/2006/relationships/notesSlide" Target="../notesSlides/notesSlide5.xml" /><Relationship Id="rId3" Type="http://schemas.openxmlformats.org/officeDocument/2006/relationships/tags" Target="../tags/tag97.xml" /><Relationship Id="rId4" Type="http://schemas.openxmlformats.org/officeDocument/2006/relationships/image" Target="../media/image4.png" /><Relationship Id="rId5" Type="http://schemas.openxmlformats.org/officeDocument/2006/relationships/tags" Target="../tags/tag98.xml" /><Relationship Id="rId6" Type="http://schemas.openxmlformats.org/officeDocument/2006/relationships/video" Target="../media/media4.mp4" /><Relationship Id="rId7" Type="http://schemas.microsoft.com/office/2007/relationships/media" Target="../media/media4.mp4" /><Relationship Id="rId8" Type="http://schemas.openxmlformats.org/officeDocument/2006/relationships/tags" Target="../tags/tag99.xml" /><Relationship Id="rId9" Type="http://schemas.openxmlformats.org/officeDocument/2006/relationships/tags" Target="../tags/tag10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slide" Target="slide22.xml" TargetMode="Internal" /><Relationship Id="rId5" Type="http://schemas.openxmlformats.org/officeDocument/2006/relationships/image" Target="../media/image5.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5.xml" /><Relationship Id="rId3" Type="http://schemas.openxmlformats.org/officeDocument/2006/relationships/tags" Target="../tags/tag106.xml" /><Relationship Id="rId4" Type="http://schemas.openxmlformats.org/officeDocument/2006/relationships/slide" Target="slide18.xml" TargetMode="Internal" /><Relationship Id="rId5" Type="http://schemas.openxmlformats.org/officeDocument/2006/relationships/image" Target="../media/image5.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tags" Target="../tags/tag111.xml" /><Relationship Id="rId7" Type="http://schemas.openxmlformats.org/officeDocument/2006/relationships/slide" Target="slide19.xml" TargetMode="Interna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21.xml" TargetMode="Internal" /><Relationship Id="rId11" Type="http://schemas.openxmlformats.org/officeDocument/2006/relationships/slide" Target="slide20.xml" TargetMode="Internal" /><Relationship Id="rId12" Type="http://schemas.openxmlformats.org/officeDocument/2006/relationships/tags" Target="../tags/tag120.xml" /><Relationship Id="rId13" Type="http://schemas.openxmlformats.org/officeDocument/2006/relationships/tags" Target="../tags/tag121.xml" /><Relationship Id="rId2" Type="http://schemas.openxmlformats.org/officeDocument/2006/relationships/notesSlide" Target="../notesSlides/notesSlide6.xml" /><Relationship Id="rId3" Type="http://schemas.openxmlformats.org/officeDocument/2006/relationships/tags" Target="../tags/tag116.xml" /><Relationship Id="rId4" Type="http://schemas.openxmlformats.org/officeDocument/2006/relationships/image" Target="../media/image4.png" /><Relationship Id="rId5" Type="http://schemas.openxmlformats.org/officeDocument/2006/relationships/tags" Target="../tags/tag117.xml" /><Relationship Id="rId6" Type="http://schemas.openxmlformats.org/officeDocument/2006/relationships/video" Target="../media/media5.mp4" /><Relationship Id="rId7" Type="http://schemas.microsoft.com/office/2007/relationships/media" Target="../media/media5.mp4" /><Relationship Id="rId8" Type="http://schemas.openxmlformats.org/officeDocument/2006/relationships/tags" Target="../tags/tag118.xml" /><Relationship Id="rId9" Type="http://schemas.openxmlformats.org/officeDocument/2006/relationships/tags" Target="../tags/tag1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slide" Target="slide3.xml" TargetMode="Internal" /><Relationship Id="rId6" Type="http://schemas.openxmlformats.org/officeDocument/2006/relationships/tags" Target="../tags/tag3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slide" Target="slide23.xml" TargetMode="Internal" /><Relationship Id="rId5" Type="http://schemas.openxmlformats.org/officeDocument/2006/relationships/image" Target="../media/image5.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4.xml" /><Relationship Id="rId3" Type="http://schemas.openxmlformats.org/officeDocument/2006/relationships/tags" Target="../tags/tag125.xml" /><Relationship Id="rId4" Type="http://schemas.openxmlformats.org/officeDocument/2006/relationships/slide" Target="slide22.xml" TargetMode="Internal" /><Relationship Id="rId5" Type="http://schemas.openxmlformats.org/officeDocument/2006/relationships/image" Target="../media/image5.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tags" Target="../tags/tag130.xml" /><Relationship Id="rId7" Type="http://schemas.openxmlformats.org/officeDocument/2006/relationships/slide" Target="slide23.xml" TargetMode="Interna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1.xml" /><Relationship Id="rId3" Type="http://schemas.openxmlformats.org/officeDocument/2006/relationships/tags" Target="../tags/tag132.xml" /><Relationship Id="rId4" Type="http://schemas.openxmlformats.org/officeDocument/2006/relationships/slide" Target="slide24.xml" TargetMode="Internal" /><Relationship Id="rId5" Type="http://schemas.openxmlformats.org/officeDocument/2006/relationships/image" Target="../media/image3.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33.xml" /><Relationship Id="rId3" Type="http://schemas.openxmlformats.org/officeDocument/2006/relationships/tags" Target="../tags/tag134.xml" /><Relationship Id="rId4" Type="http://schemas.openxmlformats.org/officeDocument/2006/relationships/tags" Target="../tags/tag135.xml" /><Relationship Id="rId5" Type="http://schemas.openxmlformats.org/officeDocument/2006/relationships/tags" Target="../tags/tag136.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7.xml" /><Relationship Id="rId3" Type="http://schemas.openxmlformats.org/officeDocument/2006/relationships/tags" Target="../tags/tag138.xml" /><Relationship Id="rId4" Type="http://schemas.openxmlformats.org/officeDocument/2006/relationships/image" Target="../media/image6.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44.xml" /><Relationship Id="rId11" Type="http://schemas.openxmlformats.org/officeDocument/2006/relationships/video" Target="../media/media1.mp4" /><Relationship Id="rId12" Type="http://schemas.microsoft.com/office/2007/relationships/media" Target="../media/media1.mp4" /><Relationship Id="rId13" Type="http://schemas.openxmlformats.org/officeDocument/2006/relationships/tags" Target="../tags/tag45.xml" /><Relationship Id="rId2" Type="http://schemas.openxmlformats.org/officeDocument/2006/relationships/notesSlide" Target="../notesSlides/notesSlide2.xml" /><Relationship Id="rId3" Type="http://schemas.openxmlformats.org/officeDocument/2006/relationships/tags" Target="../tags/tag40.xml" /><Relationship Id="rId4" Type="http://schemas.openxmlformats.org/officeDocument/2006/relationships/tags" Target="../tags/tag41.xml" /><Relationship Id="rId5" Type="http://schemas.openxmlformats.org/officeDocument/2006/relationships/tags" Target="../tags/tag42.xml" /><Relationship Id="rId6" Type="http://schemas.openxmlformats.org/officeDocument/2006/relationships/slide" Target="slide4.xml" TargetMode="Internal" /><Relationship Id="rId7" Type="http://schemas.openxmlformats.org/officeDocument/2006/relationships/slide" Target="slide5.xml" TargetMode="Internal" /><Relationship Id="rId8" Type="http://schemas.openxmlformats.org/officeDocument/2006/relationships/tags" Target="../tags/tag43.xml" /><Relationship Id="rId9"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6.xml" /><Relationship Id="rId3" Type="http://schemas.openxmlformats.org/officeDocument/2006/relationships/tags" Target="../tags/tag47.xml" /><Relationship Id="rId4" Type="http://schemas.openxmlformats.org/officeDocument/2006/relationships/slide" Target="slide7.xml" TargetMode="Internal"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8.xml" /><Relationship Id="rId3" Type="http://schemas.openxmlformats.org/officeDocument/2006/relationships/tags" Target="../tags/tag49.xml" /><Relationship Id="rId4" Type="http://schemas.openxmlformats.org/officeDocument/2006/relationships/slide" Target="slide6.xml" TargetMode="Internal" /><Relationship Id="rId5" Type="http://schemas.openxmlformats.org/officeDocument/2006/relationships/image" Target="../media/image5.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50.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 Id="rId7" Type="http://schemas.openxmlformats.org/officeDocument/2006/relationships/slide" Target="slide7.xml" TargetMode="Interna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9.xml" TargetMode="Internal" /><Relationship Id="rId11" Type="http://schemas.openxmlformats.org/officeDocument/2006/relationships/slide" Target="slide8.xml" TargetMode="Internal" /><Relationship Id="rId12" Type="http://schemas.openxmlformats.org/officeDocument/2006/relationships/tags" Target="../tags/tag63.xml" /><Relationship Id="rId13" Type="http://schemas.openxmlformats.org/officeDocument/2006/relationships/tags" Target="../tags/tag64.xml" /><Relationship Id="rId2" Type="http://schemas.openxmlformats.org/officeDocument/2006/relationships/notesSlide" Target="../notesSlides/notesSlide3.xml" /><Relationship Id="rId3" Type="http://schemas.openxmlformats.org/officeDocument/2006/relationships/tags" Target="../tags/tag59.xml" /><Relationship Id="rId4" Type="http://schemas.openxmlformats.org/officeDocument/2006/relationships/image" Target="../media/image4.png" /><Relationship Id="rId5" Type="http://schemas.openxmlformats.org/officeDocument/2006/relationships/tags" Target="../tags/tag60.xml" /><Relationship Id="rId6" Type="http://schemas.openxmlformats.org/officeDocument/2006/relationships/video" Target="../media/media2.mp4" /><Relationship Id="rId7" Type="http://schemas.microsoft.com/office/2007/relationships/media" Target="../media/media2.mp4" /><Relationship Id="rId8" Type="http://schemas.openxmlformats.org/officeDocument/2006/relationships/tags" Target="../tags/tag61.xml" /><Relationship Id="rId9" Type="http://schemas.openxmlformats.org/officeDocument/2006/relationships/tags" Target="../tags/tag6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slide" Target="slide11.xml" TargetMode="Internal" /><Relationship Id="rId5" Type="http://schemas.openxmlformats.org/officeDocument/2006/relationships/image" Target="../media/image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67.xml" /><Relationship Id="rId3" Type="http://schemas.openxmlformats.org/officeDocument/2006/relationships/tags" Target="../tags/tag68.xml" /><Relationship Id="rId4" Type="http://schemas.openxmlformats.org/officeDocument/2006/relationships/slide" Target="slide10.xml" TargetMode="Internal" /><Relationship Id="rId5" Type="http://schemas.openxmlformats.org/officeDocument/2006/relationships/image" Target="../media/image5.jpe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7">
            <a:lum/>
          </a:blip>
          <a:stretch>
            <a:fillRect/>
          </a:stretch>
        </a:blipFill>
        <a:effectLst/>
      </p:bgPr>
    </p:bg>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5E58AA01-4281-49D5-BDBC-13FABACDC467}"/>
              </a:ext>
            </a:extLst>
          </p:cNvPr>
          <p:cNvSpPr>
            <a:spLocks noGrp="1"/>
          </p:cNvSpPr>
          <p:nvPr>
            <p:ph type="ctrTitle"/>
            <p:custDataLst>
              <p:tags r:id="rId4"/>
            </p:custDataLst>
          </p:nvPr>
        </p:nvSpPr>
        <p:spPr>
          <a:xfrm>
            <a:off x="838200" y="642257"/>
            <a:ext cx="5617029" cy="2387600"/>
          </a:xfrm>
        </p:spPr>
        <p:txBody>
          <a:bodyPr>
            <a:normAutofit/>
          </a:bodyPr>
          <a:lstStyle/>
          <a:p>
            <a:r>
              <a:rPr lang="en-US" i="1">
                <a:solidFill>
                  <a:srgbClr val="5A8898"/>
                </a:solidFill>
              </a:rPr>
              <a:t>Benefits 101:</a:t>
            </a:r>
            <a:br>
              <a:rPr lang="en-US" i="1">
                <a:solidFill>
                  <a:srgbClr val="5A8898"/>
                </a:solidFill>
              </a:rPr>
            </a:br>
            <a:r>
              <a:rPr lang="en-US" i="1">
                <a:solidFill>
                  <a:srgbClr val="5A8898"/>
                </a:solidFill>
              </a:rPr>
              <a:t>Video Guide</a:t>
            </a:r>
            <a:endParaRPr lang="en-US" sz="5000" i="1">
              <a:solidFill>
                <a:srgbClr val="5A8898"/>
              </a:solidFill>
            </a:endParaRPr>
          </a:p>
        </p:txBody>
      </p:sp>
      <p:sp>
        <p:nvSpPr>
          <p:cNvPr id="3" name="Subtitle 2">
            <a:extLst>
              <a:ext uri="{FF2B5EF4-FFF2-40B4-BE49-F238E27FC236}">
                <a16:creationId xmlns:a16="http://schemas.microsoft.com/office/drawing/2014/main" id="{75080CCA-CE6B-4B97-8B77-236B389D7F57}"/>
              </a:ext>
            </a:extLst>
          </p:cNvPr>
          <p:cNvSpPr>
            <a:spLocks noGrp="1"/>
          </p:cNvSpPr>
          <p:nvPr>
            <p:ph type="subTitle" idx="1"/>
            <p:custDataLst>
              <p:tags r:id="rId5"/>
            </p:custDataLst>
          </p:nvPr>
        </p:nvSpPr>
        <p:spPr>
          <a:xfrm>
            <a:off x="864327" y="3029857"/>
            <a:ext cx="3707673" cy="399143"/>
          </a:xfrm>
        </p:spPr>
        <p:txBody>
          <a:bodyPr>
            <a:normAutofit/>
          </a:bodyPr>
          <a:lstStyle/>
          <a:p>
            <a:pPr>
              <a:spcBef>
                <a:spcPts val="1200"/>
              </a:spcBef>
            </a:pPr>
            <a:r>
              <a:rPr lang="en-US" sz="1600" b="1">
                <a:solidFill>
                  <a:schemeClr val="tx1">
                    <a:lumMod val="50000"/>
                    <a:lumOff val="50000"/>
                  </a:schemeClr>
                </a:solidFill>
                <a:latin typeface="+mj-lt"/>
              </a:rPr>
              <a:t>Provided by Horst Insurance</a:t>
            </a:r>
          </a:p>
        </p:txBody>
      </p:sp>
      <p:sp>
        <p:nvSpPr>
          <p:cNvPr id="4" name="Subtitle 2">
            <a:extLst>
              <a:ext uri="{FF2B5EF4-FFF2-40B4-BE49-F238E27FC236}">
                <a16:creationId xmlns:a16="http://schemas.microsoft.com/office/drawing/2014/main" id="{7D383385-C12B-466B-ACE1-FC831C41EBA4}"/>
              </a:ext>
            </a:extLst>
          </p:cNvPr>
          <p:cNvSpPr txBox="1"/>
          <p:nvPr>
            <p:custDataLst>
              <p:tags r:id="rId6"/>
            </p:custDataLst>
          </p:nvPr>
        </p:nvSpPr>
        <p:spPr>
          <a:xfrm>
            <a:off x="864327" y="4365171"/>
            <a:ext cx="3707673" cy="3991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200"/>
              </a:spcBef>
            </a:pPr>
            <a:r>
              <a:rPr lang="en-US" sz="1400">
                <a:solidFill>
                  <a:schemeClr val="tx1">
                    <a:lumMod val="50000"/>
                    <a:lumOff val="50000"/>
                  </a:schemeClr>
                </a:solidFill>
                <a:latin typeface="+mj-lt"/>
              </a:rPr>
              <a:t>To begin the interactive video guide, please start the slideshow. </a:t>
            </a:r>
            <a:endParaRPr lang="en-US" sz="1400">
              <a:solidFill>
                <a:schemeClr val="tx1">
                  <a:lumMod val="50000"/>
                  <a:lumOff val="50000"/>
                </a:schemeClr>
              </a:solidFill>
              <a:latin typeface="+mj-lt"/>
            </a:endParaRPr>
          </a:p>
        </p:txBody>
      </p:sp>
    </p:spTree>
    <p:extLst>
      <p:ext uri="{BB962C8B-B14F-4D97-AF65-F5344CB8AC3E}">
        <p14:creationId xmlns:p14="http://schemas.microsoft.com/office/powerpoint/2010/main" val="1885653685"/>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Answer – What is a premium?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Your share of the costs of a covered health care service calculated as a percentage of the allowed amount for the service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top level of health care services provided to an employee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Amount of money charged by an insurance company for coverage, which is typically paid on a monthly basis</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6" name="TextBox 1">
            <a:extLst>
              <a:ext uri="{FF2B5EF4-FFF2-40B4-BE49-F238E27FC236}">
                <a16:creationId xmlns:a16="http://schemas.microsoft.com/office/drawing/2014/main" id="{546CFF94-7395-4D87-82DA-97EA585AC29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1493986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8" name="What is a Copay">
            <a:hlinkClick action="ppaction://media"/>
            <a:extLst>
              <a:ext uri="{FF2B5EF4-FFF2-40B4-BE49-F238E27FC236}">
                <a16:creationId xmlns:a16="http://schemas.microsoft.com/office/drawing/2014/main" id="{9CFB5DBC-B78E-44FA-BD1F-E71DEBC39C13}"/>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p:txBody>
          <a:bodyPr/>
          <a:lstStyle/>
          <a:p>
            <a:r>
              <a:rPr lang="en-US" i="1">
                <a:solidFill>
                  <a:srgbClr val="5A8898"/>
                </a:solidFill>
              </a:rPr>
              <a:t>What is a copayment (copay)?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copay?</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A fixed amount that you pay at the time of service for a covered health care service</a:t>
            </a:r>
            <a:endParaRPr lang="en-US" altLang="en-US" sz="2000" u="sng">
              <a:latin typeface="+mj-lt"/>
              <a:cs typeface="Calibri Light" panose="020f0302020204030204" pitchFamily="34" charset="0"/>
              <a:hlinkClick r:id="rId11" action="ppaction://hlinksldjump"/>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2" action="ppaction://hlinksldjump"/>
              </a:rPr>
              <a:t>A health insurance plan that provides employee benefits</a:t>
            </a:r>
            <a:endParaRPr lang="en-US" altLang="en-US" sz="2000">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2" action="ppaction://hlinksldjump"/>
              </a:rPr>
              <a:t>A situation where more than one party arranges to pay for services</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3"/>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4"/>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180224799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166257"/>
            <a:ext cx="6504864" cy="1838628"/>
          </a:xfrm>
          <a:solidFill>
            <a:schemeClr val="bg1"/>
          </a:solidFill>
        </p:spPr>
        <p:txBody>
          <a:bodyPr anchor="ctr" anchorCtr="0">
            <a:normAutofit/>
          </a:bodyPr>
          <a:lstStyle/>
          <a:p>
            <a:pPr defTabSz="457200">
              <a:lnSpc>
                <a:spcPct val="100000"/>
              </a:lnSpc>
              <a:spcAft>
                <a:spcPct val="0"/>
              </a:spcAft>
            </a:pPr>
            <a:r>
              <a:rPr lang="en-US" sz="6600" i="1">
                <a:solidFill>
                  <a:srgbClr val="5A8898"/>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next question </a:t>
            </a:r>
            <a:r>
              <a:rPr lang="en-US" altLang="en-US" sz="2400">
                <a:solidFill>
                  <a:srgbClr val="232A7B"/>
                </a:solidFill>
                <a:sym typeface="Wingdings" panose="05000000000000000000" pitchFamily="2" charset="2"/>
                <a:hlinkClick r:id="rId4" action="ppaction://hlinksldjump"/>
              </a:rPr>
              <a:t></a:t>
            </a:r>
            <a:endParaRPr lang="en-US">
              <a:solidFill>
                <a:srgbClr val="3C446B"/>
              </a:solidFill>
            </a:endParaRPr>
          </a:p>
        </p:txBody>
      </p:sp>
    </p:spTree>
    <p:extLst>
      <p:ext uri="{BB962C8B-B14F-4D97-AF65-F5344CB8AC3E}">
        <p14:creationId xmlns:p14="http://schemas.microsoft.com/office/powerpoint/2010/main" val="3786226838"/>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848455"/>
            <a:ext cx="6504864" cy="2201032"/>
          </a:xfrm>
          <a:solidFill>
            <a:schemeClr val="bg1"/>
          </a:solidFill>
        </p:spPr>
        <p:txBody>
          <a:bodyPr anchor="ctr" anchorCtr="0">
            <a:normAutofit/>
          </a:bodyPr>
          <a:lstStyle/>
          <a:p>
            <a:pPr>
              <a:defRPr/>
            </a:pPr>
            <a:r>
              <a:rPr lang="en-US" sz="6600" i="1">
                <a:solidFill>
                  <a:srgbClr val="5A8898"/>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endParaRPr lang="en-US">
              <a:solidFill>
                <a:srgbClr val="3C446B"/>
              </a:solidFill>
            </a:endParaRPr>
          </a:p>
        </p:txBody>
      </p:sp>
    </p:spTree>
    <p:extLst>
      <p:ext uri="{BB962C8B-B14F-4D97-AF65-F5344CB8AC3E}">
        <p14:creationId xmlns:p14="http://schemas.microsoft.com/office/powerpoint/2010/main" val="2207260217"/>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Answer – What is a copay?</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fixed amount that you pay at the time of service for a covered health care service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health insurance plan that provides employee benefits</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situation where more than one party arranges to pay for services</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7" name="TextBox 1">
            <a:extLst>
              <a:ext uri="{FF2B5EF4-FFF2-40B4-BE49-F238E27FC236}">
                <a16:creationId xmlns:a16="http://schemas.microsoft.com/office/drawing/2014/main" id="{2CF9BE76-A12D-4E2A-BDE1-DEE21FCD53A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121631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9" name="What is a Out of Pocket Maximum">
            <a:hlinkClick action="ppaction://media"/>
            <a:extLst>
              <a:ext uri="{FF2B5EF4-FFF2-40B4-BE49-F238E27FC236}">
                <a16:creationId xmlns:a16="http://schemas.microsoft.com/office/drawing/2014/main" id="{82CBF3BF-21E0-4030-9356-0F818AE80D8B}"/>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64263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a:xfrm>
            <a:off x="838200" y="759993"/>
            <a:ext cx="10750550" cy="1215441"/>
          </a:xfrm>
        </p:spPr>
        <p:txBody>
          <a:bodyPr>
            <a:normAutofit/>
          </a:bodyPr>
          <a:lstStyle/>
          <a:p>
            <a:r>
              <a:rPr lang="en-US" i="1">
                <a:solidFill>
                  <a:srgbClr val="5A8898"/>
                </a:solidFill>
              </a:rPr>
              <a:t>What is an out-of-pocket</a:t>
            </a:r>
            <a:br>
              <a:rPr lang="en-US" i="1">
                <a:solidFill>
                  <a:srgbClr val="5A8898"/>
                </a:solidFill>
              </a:rPr>
            </a:br>
            <a:r>
              <a:rPr lang="en-US" i="1">
                <a:solidFill>
                  <a:srgbClr val="5A8898"/>
                </a:solidFill>
              </a:rPr>
              <a:t>maximum (OOPM)?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an OOPM?</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The maximum amount you owe for health care services each year before the insurance company begins to pay</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The maximum amount you should have to pay for your health care during one year (excluding your monthly premium payment)</a:t>
            </a:r>
            <a:endParaRPr lang="en-US" altLang="en-US" sz="2000">
              <a:latin typeface="+mj-lt"/>
              <a:cs typeface="Calibri Light" panose="020f0302020204030204" pitchFamily="34" charset="0"/>
              <a:hlinkClick r:id="rId12" action="ppaction://hlinksldjump"/>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The cap on the benefits your insurance company will pay in a given year while you are enrolled in a particular health plan</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3"/>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4"/>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195167958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8" fill="hold" display="0">
                  <p:stCondLst>
                    <p:cond delay="indefinite"/>
                  </p:stCondLst>
                  <p:endCondLst>
                    <p:cond evt="onNext" delay="0">
                      <p:tgtEl>
                        <p:sldTgt/>
                      </p:tgtEl>
                    </p:cond>
                    <p:cond evt="onPrev">
                      <p:tgtEl>
                        <p:sldTgt/>
                      </p:tgtEl>
                    </p:cond>
                  </p:end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678350"/>
            <a:ext cx="6504864" cy="2316708"/>
          </a:xfrm>
          <a:solidFill>
            <a:schemeClr val="bg1"/>
          </a:solidFill>
        </p:spPr>
        <p:txBody>
          <a:bodyPr anchor="ctr" anchorCtr="0">
            <a:normAutofit/>
          </a:bodyPr>
          <a:lstStyle/>
          <a:p>
            <a:pPr defTabSz="457200">
              <a:lnSpc>
                <a:spcPct val="100000"/>
              </a:lnSpc>
              <a:spcAft>
                <a:spcPct val="0"/>
              </a:spcAft>
            </a:pPr>
            <a:r>
              <a:rPr lang="en-US" sz="6600" i="1">
                <a:solidFill>
                  <a:srgbClr val="5A8898"/>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endParaRPr lang="en-US">
              <a:solidFill>
                <a:srgbClr val="3C446B"/>
              </a:solidFill>
            </a:endParaRPr>
          </a:p>
        </p:txBody>
      </p:sp>
    </p:spTree>
    <p:extLst>
      <p:ext uri="{BB962C8B-B14F-4D97-AF65-F5344CB8AC3E}">
        <p14:creationId xmlns:p14="http://schemas.microsoft.com/office/powerpoint/2010/main" val="931086831"/>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942041"/>
            <a:ext cx="6504864" cy="2161873"/>
          </a:xfrm>
          <a:solidFill>
            <a:schemeClr val="bg1"/>
          </a:solidFill>
        </p:spPr>
        <p:txBody>
          <a:bodyPr anchor="ctr" anchorCtr="0">
            <a:normAutofit/>
          </a:bodyPr>
          <a:lstStyle/>
          <a:p>
            <a:pPr>
              <a:defRPr/>
            </a:pPr>
            <a:r>
              <a:rPr lang="en-US" sz="6600" i="1">
                <a:solidFill>
                  <a:srgbClr val="5A8898"/>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endParaRPr lang="en-US">
              <a:solidFill>
                <a:srgbClr val="3C446B"/>
              </a:solidFill>
            </a:endParaRPr>
          </a:p>
        </p:txBody>
      </p:sp>
    </p:spTree>
    <p:extLst>
      <p:ext uri="{BB962C8B-B14F-4D97-AF65-F5344CB8AC3E}">
        <p14:creationId xmlns:p14="http://schemas.microsoft.com/office/powerpoint/2010/main" val="188673504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Answer – What is an OOPM?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maximum amount you owe for health care services each year before the insurance company begins to pay</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maximum amount you should have to pay for your health care during one year (excluding your monthly premium payment)</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cap on the benefits your insurance company will pay in a given year while you are enrolled in a particular health plan</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8" name="TextBox 1">
            <a:extLst>
              <a:ext uri="{FF2B5EF4-FFF2-40B4-BE49-F238E27FC236}">
                <a16:creationId xmlns:a16="http://schemas.microsoft.com/office/drawing/2014/main" id="{E06CFE78-1DBE-4AB1-A28A-F9E894997336}"/>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4194254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8" name="What is Coinsurance">
            <a:hlinkClick action="ppaction://media"/>
            <a:extLst>
              <a:ext uri="{FF2B5EF4-FFF2-40B4-BE49-F238E27FC236}">
                <a16:creationId xmlns:a16="http://schemas.microsoft.com/office/drawing/2014/main" id="{5B22B2B2-8366-4E74-A45A-2905A6974392}"/>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a:xfrm>
            <a:off x="838200" y="836195"/>
            <a:ext cx="10750550" cy="1215441"/>
          </a:xfrm>
        </p:spPr>
        <p:txBody>
          <a:bodyPr>
            <a:normAutofit/>
          </a:bodyPr>
          <a:lstStyle/>
          <a:p>
            <a:r>
              <a:rPr lang="en-US" i="1">
                <a:solidFill>
                  <a:srgbClr val="5A8898"/>
                </a:solidFill>
              </a:rPr>
              <a:t>What is Coinsurance?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coinsurance?</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A health insurance plan that provides benefits for employees of a business</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Coverage extended to the spouse and children of the primary insured member</a:t>
            </a:r>
            <a:endParaRPr lang="en-US" altLang="en-US" sz="2000">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Your share of the costs of a covered health care service after you meet your annual deductible, calculated as a percentage of the allowed amount for the service</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2"/>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252474570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Introduction</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33338" indent="0">
              <a:buNone/>
            </a:pPr>
            <a:r>
              <a:rPr lang="en-US" altLang="en-US" sz="2000">
                <a:solidFill>
                  <a:srgbClr val="404040"/>
                </a:solidFill>
                <a:latin typeface="+mj-lt"/>
              </a:rPr>
              <a:t>This video guide is designed to help you improve your knowledge of health insurance. Please watch the provided video and answer the questions to the best of your ability. </a:t>
            </a:r>
          </a:p>
          <a:p>
            <a:pPr marL="33338" indent="0">
              <a:buNone/>
            </a:pPr>
            <a:endParaRPr lang="en-US" altLang="en-US" sz="2000">
              <a:solidFill>
                <a:srgbClr val="404040"/>
              </a:solidFill>
              <a:latin typeface="+mj-lt"/>
            </a:endParaRPr>
          </a:p>
          <a:p>
            <a:pPr marL="33338" indent="0">
              <a:buNone/>
            </a:pPr>
            <a:r>
              <a:rPr lang="en-US" altLang="en-US" sz="2000">
                <a:solidFill>
                  <a:srgbClr val="404040"/>
                </a:solidFill>
                <a:latin typeface="+mj-lt"/>
              </a:rPr>
              <a:t>Additional resources may be available upon request.</a:t>
            </a:r>
          </a:p>
          <a:p>
            <a:pPr marL="33338" indent="0">
              <a:buNone/>
            </a:pPr>
            <a:endParaRPr lang="en-US" altLang="en-US"/>
          </a:p>
          <a:p>
            <a:pPr marL="33338" indent="0" algn="ctr">
              <a:buNone/>
            </a:pPr>
            <a:r>
              <a:rPr lang="en-US" altLang="en-US">
                <a:hlinkClick r:id="rId5" action="ppaction://hlinksldjump"/>
              </a:rPr>
              <a:t>GET STARTED</a:t>
            </a:r>
            <a:endParaRPr lang="en-US" altLang="en-US"/>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6"/>
            </p:custDataLst>
          </p:nvPr>
        </p:nvSpPr>
        <p:spPr>
          <a:xfrm>
            <a:off x="838199" y="220768"/>
            <a:ext cx="10515600" cy="365125"/>
          </a:xfrm>
        </p:spPr>
        <p:txBody>
          <a:bodyPr/>
          <a:lstStyle>
            <a:lvl1pPr>
              <a:defRPr/>
            </a:lvl1pPr>
          </a:lstStyle>
          <a:p>
            <a:r>
              <a:rPr lang="en-US">
                <a:latin typeface="+mj-lt"/>
              </a:rPr>
              <a:t>Benefits 101: Video Guide</a:t>
            </a:r>
          </a:p>
        </p:txBody>
      </p:sp>
    </p:spTree>
    <p:extLst>
      <p:ext uri="{BB962C8B-B14F-4D97-AF65-F5344CB8AC3E}">
        <p14:creationId xmlns:p14="http://schemas.microsoft.com/office/powerpoint/2010/main" val="2212443715"/>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057399"/>
            <a:ext cx="6504864" cy="2000856"/>
          </a:xfrm>
          <a:solidFill>
            <a:schemeClr val="bg1"/>
          </a:solidFill>
        </p:spPr>
        <p:txBody>
          <a:bodyPr anchor="ctr" anchorCtr="0">
            <a:normAutofit/>
          </a:bodyPr>
          <a:lstStyle/>
          <a:p>
            <a:pPr defTabSz="457200">
              <a:lnSpc>
                <a:spcPct val="100000"/>
              </a:lnSpc>
              <a:spcAft>
                <a:spcPct val="0"/>
              </a:spcAft>
            </a:pPr>
            <a:r>
              <a:rPr lang="en-US" sz="6600" i="1">
                <a:solidFill>
                  <a:srgbClr val="5A8898"/>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continue </a:t>
            </a:r>
            <a:r>
              <a:rPr lang="en-US" altLang="en-US" sz="2400">
                <a:solidFill>
                  <a:srgbClr val="232A7B"/>
                </a:solidFill>
                <a:sym typeface="Wingdings" panose="05000000000000000000" pitchFamily="2" charset="2"/>
                <a:hlinkClick r:id="rId4" action="ppaction://hlinksldjump"/>
              </a:rPr>
              <a:t></a:t>
            </a:r>
            <a:endParaRPr lang="en-US">
              <a:solidFill>
                <a:srgbClr val="3C446B"/>
              </a:solidFill>
            </a:endParaRPr>
          </a:p>
        </p:txBody>
      </p:sp>
    </p:spTree>
    <p:extLst>
      <p:ext uri="{BB962C8B-B14F-4D97-AF65-F5344CB8AC3E}">
        <p14:creationId xmlns:p14="http://schemas.microsoft.com/office/powerpoint/2010/main" val="320079044"/>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137984"/>
            <a:ext cx="6504864" cy="1955045"/>
          </a:xfrm>
          <a:solidFill>
            <a:schemeClr val="bg1"/>
          </a:solidFill>
        </p:spPr>
        <p:txBody>
          <a:bodyPr anchor="ctr" anchorCtr="0">
            <a:normAutofit/>
          </a:bodyPr>
          <a:lstStyle/>
          <a:p>
            <a:pPr>
              <a:defRPr/>
            </a:pPr>
            <a:r>
              <a:rPr lang="en-US" sz="6600" i="1">
                <a:solidFill>
                  <a:srgbClr val="5A8898"/>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continue </a:t>
            </a:r>
            <a:endParaRPr lang="en-US">
              <a:solidFill>
                <a:srgbClr val="3C446B"/>
              </a:solidFill>
            </a:endParaRPr>
          </a:p>
        </p:txBody>
      </p:sp>
    </p:spTree>
    <p:extLst>
      <p:ext uri="{BB962C8B-B14F-4D97-AF65-F5344CB8AC3E}">
        <p14:creationId xmlns:p14="http://schemas.microsoft.com/office/powerpoint/2010/main" val="1197913932"/>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Answer – What is coinsurance?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health insurance plan that provides benefits for employees of a business</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Coverage extended to the spouse and children of the primary insured member</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Your share of the costs of a covered health care service after you meet your annual deductible, calculated as a percentage of the allowed amount for the service</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6" name="TextBox 1">
            <a:extLst>
              <a:ext uri="{FF2B5EF4-FFF2-40B4-BE49-F238E27FC236}">
                <a16:creationId xmlns:a16="http://schemas.microsoft.com/office/drawing/2014/main" id="{78CD86CB-1097-4B5B-BA9E-433438435E9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continue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220095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0" y="1071082"/>
            <a:ext cx="6286390" cy="3161356"/>
          </a:xfrm>
        </p:spPr>
        <p:txBody>
          <a:bodyPr>
            <a:normAutofit fontScale="90000"/>
          </a:bodyPr>
          <a:lstStyle/>
          <a:p>
            <a:pPr defTabSz="457200">
              <a:lnSpc>
                <a:spcPct val="100000"/>
              </a:lnSpc>
              <a:spcAft>
                <a:spcPct val="0"/>
              </a:spcAft>
            </a:pPr>
            <a:r>
              <a:rPr lang="en-US" sz="4900" i="1">
                <a:solidFill>
                  <a:srgbClr val="5A8898"/>
                </a:solidFill>
                <a:latin typeface="+mn-lt"/>
                <a:cs typeface="Arial"/>
              </a:rPr>
              <a:t>Thank you for taking this quiz!</a:t>
            </a:r>
            <a:br>
              <a:rPr lang="en-US" sz="4900">
                <a:solidFill>
                  <a:srgbClr val="3C446B"/>
                </a:solidFill>
                <a:latin typeface="+mn-lt"/>
                <a:cs typeface="Arial"/>
              </a:rPr>
            </a:br>
            <a:r>
              <a:rPr lang="en-US" altLang="en-US" sz="2400">
                <a:solidFill>
                  <a:srgbClr val="232A7B"/>
                </a:solidFill>
                <a:hlinkClick r:id="rId4" action="ppaction://hlinksldjump"/>
              </a:rPr>
              <a:t>Click here for more information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908690512"/>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4 Ways to Cut Your Health Care Costs</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rabicPeriod"/>
              <a:defRPr/>
            </a:pPr>
            <a:r>
              <a:rPr lang="en-US" sz="2000" b="1">
                <a:solidFill>
                  <a:srgbClr val="5A8898"/>
                </a:solidFill>
                <a:latin typeface="+mj-lt"/>
                <a:cs typeface="Calibri Light" panose="020f0302020204030204" pitchFamily="34" charset="0"/>
              </a:rPr>
              <a:t>Always use in-network providers, whenever possible. </a:t>
            </a:r>
            <a:r>
              <a:rPr lang="en-US" sz="2000">
                <a:solidFill>
                  <a:srgbClr val="404040"/>
                </a:solidFill>
                <a:latin typeface="+mj-lt"/>
                <a:cs typeface="Calibri Light" panose="020f0302020204030204" pitchFamily="34" charset="0"/>
              </a:rPr>
              <a:t>In general, if you visit an in-network provider, you will get your health care at a lower price. </a:t>
            </a:r>
            <a:endParaRPr lang="en-US" sz="2000" b="1">
              <a:solidFill>
                <a:srgbClr val="232A7B"/>
              </a:solidFill>
              <a:latin typeface="+mj-lt"/>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5A8898"/>
                </a:solidFill>
                <a:latin typeface="+mj-lt"/>
                <a:cs typeface="Calibri Light" panose="020f0302020204030204" pitchFamily="34" charset="0"/>
              </a:rPr>
              <a:t>Keep your drug costs down. </a:t>
            </a:r>
            <a:r>
              <a:rPr lang="en-US" sz="2000">
                <a:solidFill>
                  <a:srgbClr val="404040"/>
                </a:solidFill>
                <a:latin typeface="+mj-lt"/>
                <a:cs typeface="Calibri Light" panose="020f0302020204030204" pitchFamily="34" charset="0"/>
              </a:rPr>
              <a:t>Prescription drugs are a large driver of health care costs. Consider using the following strategies to help contain your expenses:</a:t>
            </a:r>
          </a:p>
          <a:p>
            <a:pPr lvl="2">
              <a:lnSpc>
                <a:spcPct val="85000"/>
              </a:lnSpc>
              <a:spcBef>
                <a:spcPts val="1300"/>
              </a:spcBef>
              <a:defRPr/>
            </a:pPr>
            <a:r>
              <a:rPr lang="en-US" sz="1400">
                <a:solidFill>
                  <a:srgbClr val="404040"/>
                </a:solidFill>
                <a:latin typeface="+mj-lt"/>
                <a:cs typeface="Calibri Light" panose="020f0302020204030204" pitchFamily="34" charset="0"/>
              </a:rPr>
              <a:t>Ask your doctor about generic or over-the-counter alternatives to brand-name prescriptions. </a:t>
            </a:r>
          </a:p>
          <a:p>
            <a:pPr lvl="2">
              <a:lnSpc>
                <a:spcPct val="85000"/>
              </a:lnSpc>
              <a:spcBef>
                <a:spcPts val="1300"/>
              </a:spcBef>
              <a:defRPr/>
            </a:pPr>
            <a:r>
              <a:rPr lang="en-US" sz="1400">
                <a:solidFill>
                  <a:srgbClr val="404040"/>
                </a:solidFill>
                <a:latin typeface="+mj-lt"/>
                <a:cs typeface="Calibri Light" panose="020f0302020204030204" pitchFamily="34" charset="0"/>
              </a:rPr>
              <a:t>Shop around at local pharmacies to find the best price on your prescription.</a:t>
            </a:r>
            <a:endParaRPr lang="en-US" sz="1800" b="1">
              <a:solidFill>
                <a:srgbClr val="232A7B"/>
              </a:solidFill>
              <a:latin typeface="+mj-lt"/>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5A8898"/>
                </a:solidFill>
                <a:latin typeface="+mj-lt"/>
                <a:cs typeface="Calibri Light" panose="020f0302020204030204" pitchFamily="34" charset="0"/>
              </a:rPr>
              <a:t>Practice prevention. </a:t>
            </a:r>
            <a:r>
              <a:rPr lang="en-US" sz="2000">
                <a:solidFill>
                  <a:srgbClr val="404040"/>
                </a:solidFill>
                <a:latin typeface="+mj-lt"/>
                <a:cs typeface="Calibri Light" panose="020f0302020204030204" pitchFamily="34" charset="0"/>
              </a:rPr>
              <a:t>The Trust for America’s Health predicts that there is a return of $5.60 for every $1 spent on preventive care strategies. </a:t>
            </a:r>
            <a:endParaRPr lang="en-US" sz="2000" b="1">
              <a:solidFill>
                <a:srgbClr val="232A7B"/>
              </a:solidFill>
              <a:latin typeface="+mj-lt"/>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5A8898"/>
                </a:solidFill>
                <a:latin typeface="+mj-lt"/>
                <a:cs typeface="Calibri Light" panose="020f0302020204030204" pitchFamily="34" charset="0"/>
              </a:rPr>
              <a:t>Take control of your health care. </a:t>
            </a:r>
            <a:r>
              <a:rPr lang="en-US" sz="2000">
                <a:solidFill>
                  <a:srgbClr val="404040"/>
                </a:solidFill>
                <a:latin typeface="+mj-lt"/>
                <a:cs typeface="Calibri Light" panose="020f0302020204030204" pitchFamily="34" charset="0"/>
              </a:rPr>
              <a:t>Asking your doctor the right questions, conducting price comparisons, reading doctor reviews and reviewing all medical bills carefully can help you save money. </a:t>
            </a:r>
            <a:endParaRPr lang="en-US" sz="2000" b="1">
              <a:solidFill>
                <a:srgbClr val="232A7B"/>
              </a:solidFill>
              <a:latin typeface="+mj-lt"/>
              <a:cs typeface="Calibri Light" panose="020f0302020204030204" pitchFamily="34" charset="0"/>
            </a:endParaRPr>
          </a:p>
          <a:p>
            <a:endParaRPr lang="en-US">
              <a:latin typeface="+mj-lt"/>
            </a:endParaRPr>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endParaRPr lang="en-US"/>
          </a:p>
        </p:txBody>
      </p:sp>
    </p:spTree>
    <p:extLst>
      <p:ext uri="{BB962C8B-B14F-4D97-AF65-F5344CB8AC3E}">
        <p14:creationId xmlns:p14="http://schemas.microsoft.com/office/powerpoint/2010/main" val="4018556702"/>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1084496" y="2990849"/>
            <a:ext cx="5734037" cy="1688809"/>
          </a:xfrm>
        </p:spPr>
        <p:txBody>
          <a:bodyPr>
            <a:normAutofit fontScale="90000"/>
          </a:bodyPr>
          <a:lstStyle/>
          <a:p>
            <a:pPr defTabSz="457200">
              <a:lnSpc>
                <a:spcPct val="100000"/>
              </a:lnSpc>
              <a:spcAft>
                <a:spcPct val="0"/>
              </a:spcAft>
            </a:pPr>
            <a:r>
              <a:rPr lang="en-US" sz="4000" i="1">
                <a:solidFill>
                  <a:srgbClr val="5A8898"/>
                </a:solidFill>
                <a:latin typeface="+mn-lt"/>
                <a:cs typeface="Arial"/>
              </a:rPr>
              <a:t>For more information:</a:t>
            </a:r>
            <a:br>
              <a:rPr lang="en-US" sz="4000" i="1">
                <a:solidFill>
                  <a:srgbClr val="5A8898"/>
                </a:solidFill>
                <a:latin typeface="+mn-lt"/>
                <a:cs typeface="Arial"/>
              </a:rPr>
            </a:br>
            <a:r>
              <a:rPr lang="en-US" sz="4000" i="1">
                <a:solidFill>
                  <a:srgbClr val="5A8898"/>
                </a:solidFill>
                <a:latin typeface="+mn-lt"/>
                <a:cs typeface="Arial"/>
              </a:rPr>
              <a:t>Please direct all questions regarding this quiz and any requests for additional resources to HR.</a:t>
            </a:r>
            <a:br>
              <a:rPr lang="en-US" sz="4000" i="1">
                <a:solidFill>
                  <a:srgbClr val="5A8898"/>
                </a:solidFill>
                <a:latin typeface="+mn-lt"/>
                <a:cs typeface="Arial"/>
              </a:rPr>
            </a:br>
            <a:br>
              <a:rPr lang="en-US" sz="4000" i="1">
                <a:solidFill>
                  <a:srgbClr val="5A8898"/>
                </a:solidFill>
                <a:latin typeface="+mn-lt"/>
                <a:cs typeface="Arial"/>
              </a:rPr>
            </a:br>
            <a:r>
              <a:rPr lang="en-US" sz="4000" i="1">
                <a:solidFill>
                  <a:srgbClr val="5A8898"/>
                </a:solidFill>
                <a:latin typeface="+mn-lt"/>
                <a:cs typeface="Arial"/>
              </a:rPr>
              <a:t>This video guide is provided by Horst Insurance and is intended for informational use only.  It is not intended to replace the advice of a legal or medical professional. © 2017-2020 Zywave, Inc. All rights reserved.   </a:t>
            </a:r>
            <a:br>
              <a:rPr lang="en-US" sz="4000" i="1">
                <a:solidFill>
                  <a:srgbClr val="5A8898"/>
                </a:solidFill>
                <a:latin typeface="+mn-lt"/>
                <a:cs typeface="Arial"/>
              </a:rPr>
            </a:br>
            <a:br>
              <a:rPr lang="en-US" sz="4000" i="1">
                <a:solidFill>
                  <a:srgbClr val="5A8898"/>
                </a:solidFill>
                <a:latin typeface="+mn-lt"/>
                <a:cs typeface="Arial"/>
              </a:rPr>
            </a:br>
          </a:p>
        </p:txBody>
      </p:sp>
    </p:spTree>
    <p:extLst>
      <p:ext uri="{BB962C8B-B14F-4D97-AF65-F5344CB8AC3E}">
        <p14:creationId xmlns:p14="http://schemas.microsoft.com/office/powerpoint/2010/main" val="626796493"/>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4"/>
            </p:custDataLst>
          </p:nvPr>
        </p:nvSpPr>
        <p:spPr/>
        <p:txBody>
          <a:bodyPr/>
          <a:lstStyle/>
          <a:p>
            <a:r>
              <a:rPr lang="en-US" i="1">
                <a:solidFill>
                  <a:srgbClr val="5A8898"/>
                </a:solidFill>
              </a:rPr>
              <a:t>What is a deductible?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5"/>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deductible?</a:t>
            </a:r>
          </a:p>
          <a:p>
            <a:pPr marL="914400" lvl="1" indent="-457200">
              <a:buFont typeface="Calibri Light" panose="020f0302020204030204" pitchFamily="34" charset="0"/>
              <a:buAutoNum type="alphaUcPeriod"/>
            </a:pPr>
            <a:r>
              <a:rPr lang="en-US" altLang="en-US" sz="2000" u="sng">
                <a:latin typeface="+mj-lt"/>
                <a:cs typeface="Calibri Light" panose="020f0302020204030204" pitchFamily="34" charset="0"/>
                <a:hlinkClick r:id="rId6" action="ppaction://hlinksldjump"/>
              </a:rPr>
              <a:t>The amount you owe for health care services each year before the insurance company begins to pay</a:t>
            </a:r>
            <a:endParaRPr lang="en-US" altLang="en-US" sz="2000" u="sng">
              <a:latin typeface="+mj-lt"/>
              <a:cs typeface="Calibri Light" panose="020f0302020204030204" pitchFamily="34" charset="0"/>
            </a:endParaRPr>
          </a:p>
          <a:p>
            <a:pPr marL="914400" lvl="1" indent="-457200">
              <a:buFont typeface="Calibri Light" panose="020f0302020204030204" pitchFamily="34" charset="0"/>
              <a:buAutoNum type="alphaUcPeriod"/>
            </a:pPr>
            <a:r>
              <a:rPr lang="en-US" altLang="en-US" sz="2000">
                <a:latin typeface="+mj-lt"/>
                <a:cs typeface="Calibri Light" panose="020f0302020204030204" pitchFamily="34" charset="0"/>
                <a:hlinkClick r:id="rId7" action="ppaction://hlinksldjump"/>
              </a:rPr>
              <a:t>The amount that a health care provider charges for services, for which a patient is responsible under the terms of a health plan</a:t>
            </a:r>
            <a:endParaRPr lang="en-US" altLang="en-US" sz="2000">
              <a:latin typeface="+mj-lt"/>
              <a:cs typeface="Calibri Light" panose="020f0302020204030204" pitchFamily="34" charset="0"/>
            </a:endParaRPr>
          </a:p>
          <a:p>
            <a:pPr marL="914400" lvl="1" indent="-457200">
              <a:buFont typeface="Calibri Light" panose="020f0302020204030204" pitchFamily="34" charset="0"/>
              <a:buAutoNum type="alphaUcPeriod"/>
            </a:pPr>
            <a:r>
              <a:rPr lang="en-US" altLang="en-US" sz="2000">
                <a:latin typeface="+mj-lt"/>
                <a:cs typeface="Calibri Light" panose="020f0302020204030204" pitchFamily="34" charset="0"/>
                <a:hlinkClick r:id="rId7" action="ppaction://hlinksldjump"/>
              </a:rPr>
              <a:t>The cap on the benefits your insurance company will pay in a given year while you are enrolled in a particular health plan</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8"/>
            </p:custDataLst>
          </p:nvPr>
        </p:nvSpPr>
        <p:spPr>
          <a:xfrm>
            <a:off x="838198" y="220768"/>
            <a:ext cx="10515599" cy="365125"/>
          </a:xfrm>
        </p:spPr>
        <p:txBody>
          <a:bodyPr/>
          <a:lstStyle>
            <a:lvl1pPr>
              <a:defRPr/>
            </a:lvl1pPr>
          </a:lstStyle>
          <a:p>
            <a:r>
              <a:rPr lang="en-US"/>
              <a:t>Benefits 101: Video Guide</a:t>
            </a:r>
          </a:p>
        </p:txBody>
      </p:sp>
      <p:pic>
        <p:nvPicPr>
          <p:cNvPr id="8" name="What is a Deductible">
            <a:hlinkClick action="ppaction://media"/>
            <a:extLst>
              <a:ext uri="{FF2B5EF4-FFF2-40B4-BE49-F238E27FC236}">
                <a16:creationId xmlns:a16="http://schemas.microsoft.com/office/drawing/2014/main" id="{943E5CD6-F024-41CF-9597-81CA5F5B989C}"/>
              </a:ext>
            </a:extLst>
          </p:cNvPr>
          <p:cNvPicPr>
            <a:picLocks noChangeAspect="1"/>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6598401" y="1506683"/>
            <a:ext cx="5268060" cy="3686690"/>
          </a:xfrm>
          <a:prstGeom prst="rect">
            <a:avLst/>
          </a:prstGeom>
        </p:spPr>
      </p:pic>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33293422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73828" y="2285999"/>
            <a:ext cx="6474603" cy="1719942"/>
          </a:xfrm>
          <a:solidFill>
            <a:schemeClr val="bg1"/>
          </a:solidFill>
        </p:spPr>
        <p:txBody>
          <a:bodyPr anchor="ctr" anchorCtr="0">
            <a:normAutofit/>
          </a:bodyPr>
          <a:lstStyle/>
          <a:p>
            <a:pPr defTabSz="457200">
              <a:lnSpc>
                <a:spcPct val="100000"/>
              </a:lnSpc>
              <a:spcAft>
                <a:spcPct val="0"/>
              </a:spcAft>
            </a:pPr>
            <a:r>
              <a:rPr lang="en-US" sz="6600" i="1">
                <a:solidFill>
                  <a:srgbClr val="5A8898"/>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endParaRPr lang="en-US">
              <a:solidFill>
                <a:srgbClr val="3C446B"/>
              </a:solidFill>
            </a:endParaRPr>
          </a:p>
        </p:txBody>
      </p:sp>
    </p:spTree>
    <p:extLst>
      <p:ext uri="{BB962C8B-B14F-4D97-AF65-F5344CB8AC3E}">
        <p14:creationId xmlns:p14="http://schemas.microsoft.com/office/powerpoint/2010/main" val="122348354"/>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035628"/>
            <a:ext cx="6504864" cy="2046515"/>
          </a:xfrm>
          <a:solidFill>
            <a:schemeClr val="bg1"/>
          </a:solidFill>
        </p:spPr>
        <p:txBody>
          <a:bodyPr>
            <a:normAutofit/>
          </a:bodyPr>
          <a:lstStyle/>
          <a:p>
            <a:pPr>
              <a:defRPr/>
            </a:pPr>
            <a:r>
              <a:rPr lang="en-US" sz="6600" i="1">
                <a:solidFill>
                  <a:srgbClr val="5A8898"/>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br>
              <a:rPr lang="en-US" sz="2400">
                <a:solidFill>
                  <a:srgbClr val="3C446B"/>
                </a:solidFill>
                <a:cs typeface="Arial"/>
                <a:hlinkClick r:id="rId4" action="ppaction://hlinksldjump"/>
              </a:rPr>
            </a:br>
            <a:endParaRPr lang="en-US" sz="2400">
              <a:solidFill>
                <a:srgbClr val="3C446B"/>
              </a:solidFill>
            </a:endParaRPr>
          </a:p>
        </p:txBody>
      </p:sp>
    </p:spTree>
    <p:extLst>
      <p:ext uri="{BB962C8B-B14F-4D97-AF65-F5344CB8AC3E}">
        <p14:creationId xmlns:p14="http://schemas.microsoft.com/office/powerpoint/2010/main" val="2471825077"/>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i="1">
                <a:solidFill>
                  <a:srgbClr val="5A8898"/>
                </a:solidFill>
              </a:rPr>
              <a:t>Answer – What is a deductible?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mj-lt"/>
                <a:cs typeface="Calibri Light" panose="020f0302020204030204" pitchFamily="34" charset="0"/>
              </a:rPr>
              <a:t>The amount you owe for health care services each year before the insurance company begins to pay</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mj-lt"/>
                <a:cs typeface="Calibri Light" panose="020f0302020204030204" pitchFamily="34" charset="0"/>
              </a:rPr>
              <a:t>The amount that a health care provider charges for services, for which a patient is responsible under the terms of a health plan</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mj-lt"/>
                <a:cs typeface="Calibri Light" panose="020f0302020204030204" pitchFamily="34" charset="0"/>
              </a:rPr>
              <a:t>The cap on the benefits your insurance company will pay in a given year while you are enrolled in a particular health plan</a:t>
            </a:r>
          </a:p>
          <a:p>
            <a:endParaRPr lang="en-US">
              <a:latin typeface="+mj-lt"/>
            </a:endParaRPr>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5" name="TextBox 1">
            <a:extLst>
              <a:ext uri="{FF2B5EF4-FFF2-40B4-BE49-F238E27FC236}">
                <a16:creationId xmlns:a16="http://schemas.microsoft.com/office/drawing/2014/main" id="{6F648EC2-ACEB-4062-BED9-2BFE82205E97}"/>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859988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9" name="What is a Premium">
            <a:hlinkClick action="ppaction://media"/>
            <a:extLst>
              <a:ext uri="{FF2B5EF4-FFF2-40B4-BE49-F238E27FC236}">
                <a16:creationId xmlns:a16="http://schemas.microsoft.com/office/drawing/2014/main" id="{864D3D90-5C6E-466C-8EDA-C0C78DFDFC50}"/>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p:txBody>
          <a:bodyPr/>
          <a:lstStyle/>
          <a:p>
            <a:r>
              <a:rPr lang="en-US" i="1">
                <a:solidFill>
                  <a:srgbClr val="5A8898"/>
                </a:solidFill>
              </a:rPr>
              <a:t>What is a premium?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premium?</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Your share of the costs of a covered health care service calculated as a percentage of the allowed amount for the service</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The top level of health care services provided to an employee</a:t>
            </a:r>
            <a:endParaRPr lang="en-US" altLang="en-US" sz="2000">
              <a:latin typeface="+mj-lt"/>
              <a:cs typeface="Calibri Light" panose="020f0302020204030204" pitchFamily="34" charset="0"/>
              <a:hlinkClick action="ppaction://noaction"/>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Amount of money charged by an insurance company for coverage, which is typically paid on a monthly basis</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2"/>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30991967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8" fill="hold" display="0">
                  <p:stCondLst>
                    <p:cond delay="indefinite"/>
                  </p:stCondLst>
                  <p:endCondLst>
                    <p:cond evt="onNext" delay="0">
                      <p:tgtEl>
                        <p:sldTgt/>
                      </p:tgtEl>
                    </p:cond>
                    <p:cond evt="onPrev">
                      <p:tgtEl>
                        <p:sldTgt/>
                      </p:tgtEl>
                    </p:cond>
                  </p:end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145543"/>
            <a:ext cx="6504864" cy="1935542"/>
          </a:xfrm>
          <a:solidFill>
            <a:schemeClr val="bg1"/>
          </a:solidFill>
        </p:spPr>
        <p:txBody>
          <a:bodyPr anchor="ctr" anchorCtr="0">
            <a:normAutofit/>
          </a:bodyPr>
          <a:lstStyle/>
          <a:p>
            <a:pPr defTabSz="457200">
              <a:lnSpc>
                <a:spcPct val="100000"/>
              </a:lnSpc>
              <a:spcAft>
                <a:spcPct val="0"/>
              </a:spcAft>
            </a:pPr>
            <a:r>
              <a:rPr lang="en-US" sz="6600" i="1">
                <a:solidFill>
                  <a:srgbClr val="5A8898"/>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endParaRPr lang="en-US">
              <a:solidFill>
                <a:srgbClr val="3C446B"/>
              </a:solidFill>
            </a:endParaRPr>
          </a:p>
        </p:txBody>
      </p:sp>
    </p:spTree>
    <p:extLst>
      <p:ext uri="{BB962C8B-B14F-4D97-AF65-F5344CB8AC3E}">
        <p14:creationId xmlns:p14="http://schemas.microsoft.com/office/powerpoint/2010/main" val="1095710928"/>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827137"/>
            <a:ext cx="6504864" cy="2200578"/>
          </a:xfrm>
          <a:solidFill>
            <a:schemeClr val="bg1"/>
          </a:solidFill>
        </p:spPr>
        <p:txBody>
          <a:bodyPr anchor="ctr" anchorCtr="0">
            <a:normAutofit fontScale="90000"/>
          </a:bodyPr>
          <a:lstStyle/>
          <a:p>
            <a:pPr>
              <a:defRPr/>
            </a:pPr>
            <a:r>
              <a:rPr lang="en-US" sz="7300" i="1">
                <a:solidFill>
                  <a:srgbClr val="5A8898"/>
                </a:solidFill>
                <a:latin typeface="+mn-lt"/>
                <a:cs typeface="Arial"/>
              </a:rPr>
              <a:t>Incorrect!</a:t>
            </a:r>
            <a:br>
              <a:rPr lang="en-US" sz="10700">
                <a:solidFill>
                  <a:srgbClr val="3C446B"/>
                </a:solidFill>
                <a:latin typeface="+mn-lt"/>
                <a:cs typeface="Arial"/>
              </a:rPr>
            </a:br>
            <a:r>
              <a:rPr lang="en-US" altLang="en-US" sz="2700">
                <a:hlinkClick r:id="rId4" action="ppaction://hlinksldjump"/>
              </a:rPr>
              <a:t>Click here to view the correct answer </a:t>
            </a:r>
            <a:r>
              <a:rPr lang="en-US" altLang="en-US" sz="2700">
                <a:sym typeface="Wingdings" panose="05000000000000000000" pitchFamily="2" charset="2"/>
                <a:hlinkClick r:id="rId4" action="ppaction://hlinksldjump"/>
              </a:rPr>
              <a:t></a:t>
            </a:r>
            <a:br>
              <a:rPr lang="en-US" altLang="en-US" sz="2700">
                <a:sym typeface="Wingdings" panose="05000000000000000000" pitchFamily="2" charset="2"/>
                <a:hlinkClick r:id="rId4" action="ppaction://hlinksldjump"/>
              </a:rPr>
            </a:br>
            <a:r>
              <a:rPr lang="en-US" altLang="en-US" sz="2700">
                <a:sym typeface="Wingdings" panose="05000000000000000000" pitchFamily="2" charset="2"/>
                <a:hlinkClick r:id="rId4" action="ppaction://hlinksldjump"/>
              </a:rPr>
              <a:t>Click here to advance to the next question </a:t>
            </a:r>
            <a:endParaRPr lang="en-US">
              <a:solidFill>
                <a:srgbClr val="3C446B"/>
              </a:solidFill>
            </a:endParaRPr>
          </a:p>
        </p:txBody>
      </p:sp>
    </p:spTree>
    <p:extLst>
      <p:ext uri="{BB962C8B-B14F-4D97-AF65-F5344CB8AC3E}">
        <p14:creationId xmlns:p14="http://schemas.microsoft.com/office/powerpoint/2010/main" val="845989455"/>
      </p:ext>
    </p:extLst>
  </p:cSld>
  <p:clrMapOvr>
    <a:masterClrMapping/>
  </p:clrMapOvr>
  <p:transition/>
  <p:timing/>
</p:sld>
</file>

<file path=ppt/tags/tag1.xml><?xml version="1.0" encoding="utf-8"?>
<p:tagLst xmlns:p="http://schemas.openxmlformats.org/presentationml/2006/main">
  <p:tag name="AS_UNIQUEID" val="112"/>
</p:tagLst>
</file>

<file path=ppt/tags/tag10.xml><?xml version="1.0" encoding="utf-8"?>
<p:tagLst xmlns:p="http://schemas.openxmlformats.org/presentationml/2006/main">
  <p:tag name="AS_UNIQUEID" val="121"/>
</p:tagLst>
</file>

<file path=ppt/tags/tag100.xml><?xml version="1.0" encoding="utf-8"?>
<p:tagLst xmlns:p="http://schemas.openxmlformats.org/presentationml/2006/main">
  <p:tag name="AS_UNIQUEID" val="201"/>
</p:tagLst>
</file>

<file path=ppt/tags/tag101.xml><?xml version="1.0" encoding="utf-8"?>
<p:tagLst xmlns:p="http://schemas.openxmlformats.org/presentationml/2006/main">
  <p:tag name="AS_UNIQUEID" val="202"/>
</p:tagLst>
</file>

<file path=ppt/tags/tag102.xml><?xml version="1.0" encoding="utf-8"?>
<p:tagLst xmlns:p="http://schemas.openxmlformats.org/presentationml/2006/main">
  <p:tag name="AS_UNIQUEID" val="3"/>
</p:tagLst>
</file>

<file path=ppt/tags/tag103.xml><?xml version="1.0" encoding="utf-8"?>
<p:tagLst xmlns:p="http://schemas.openxmlformats.org/presentationml/2006/main">
  <p:tag name="AS_UNIQUEID" val="203"/>
</p:tagLst>
</file>

<file path=ppt/tags/tag104.xml><?xml version="1.0" encoding="utf-8"?>
<p:tagLst xmlns:p="http://schemas.openxmlformats.org/presentationml/2006/main">
  <p:tag name="AS_UNIQUEID" val="204"/>
</p:tagLst>
</file>

<file path=ppt/tags/tag105.xml><?xml version="1.0" encoding="utf-8"?>
<p:tagLst xmlns:p="http://schemas.openxmlformats.org/presentationml/2006/main">
  <p:tag name="AS_UNIQUEID" val="205"/>
</p:tagLst>
</file>

<file path=ppt/tags/tag106.xml><?xml version="1.0" encoding="utf-8"?>
<p:tagLst xmlns:p="http://schemas.openxmlformats.org/presentationml/2006/main">
  <p:tag name="AS_UNIQUEID" val="206"/>
</p:tagLst>
</file>

<file path=ppt/tags/tag107.xml><?xml version="1.0" encoding="utf-8"?>
<p:tagLst xmlns:p="http://schemas.openxmlformats.org/presentationml/2006/main">
  <p:tag name="AS_UNIQUEID" val="207"/>
</p:tagLst>
</file>

<file path=ppt/tags/tag108.xml><?xml version="1.0" encoding="utf-8"?>
<p:tagLst xmlns:p="http://schemas.openxmlformats.org/presentationml/2006/main">
  <p:tag name="AS_UNIQUEID" val="208"/>
</p:tagLst>
</file>

<file path=ppt/tags/tag109.xml><?xml version="1.0" encoding="utf-8"?>
<p:tagLst xmlns:p="http://schemas.openxmlformats.org/presentationml/2006/main">
  <p:tag name="AS_UNIQUEID" val="209"/>
</p:tagLst>
</file>

<file path=ppt/tags/tag11.xml><?xml version="1.0" encoding="utf-8"?>
<p:tagLst xmlns:p="http://schemas.openxmlformats.org/presentationml/2006/main">
  <p:tag name="AS_UNIQUEID" val="122"/>
</p:tagLst>
</file>

<file path=ppt/tags/tag110.xml><?xml version="1.0" encoding="utf-8"?>
<p:tagLst xmlns:p="http://schemas.openxmlformats.org/presentationml/2006/main">
  <p:tag name="AS_UNIQUEID" val="210"/>
</p:tagLst>
</file>

<file path=ppt/tags/tag111.xml><?xml version="1.0" encoding="utf-8"?>
<p:tagLst xmlns:p="http://schemas.openxmlformats.org/presentationml/2006/main">
  <p:tag name="AS_UNIQUEID" val="87"/>
</p:tagLst>
</file>

<file path=ppt/tags/tag112.xml><?xml version="1.0" encoding="utf-8"?>
<p:tagLst xmlns:p="http://schemas.openxmlformats.org/presentationml/2006/main">
  <p:tag name="AS_UNIQUEID" val="211"/>
</p:tagLst>
</file>

<file path=ppt/tags/tag113.xml><?xml version="1.0" encoding="utf-8"?>
<p:tagLst xmlns:p="http://schemas.openxmlformats.org/presentationml/2006/main">
  <p:tag name="AS_UNIQUEID" val="212"/>
</p:tagLst>
</file>

<file path=ppt/tags/tag114.xml><?xml version="1.0" encoding="utf-8"?>
<p:tagLst xmlns:p="http://schemas.openxmlformats.org/presentationml/2006/main">
  <p:tag name="AS_UNIQUEID" val="213"/>
</p:tagLst>
</file>

<file path=ppt/tags/tag115.xml><?xml version="1.0" encoding="utf-8"?>
<p:tagLst xmlns:p="http://schemas.openxmlformats.org/presentationml/2006/main">
  <p:tag name="AS_UNIQUEID" val="214"/>
</p:tagLst>
</file>

<file path=ppt/tags/tag116.xml><?xml version="1.0" encoding="utf-8"?>
<p:tagLst xmlns:p="http://schemas.openxmlformats.org/presentationml/2006/main">
  <p:tag name="AS_UNIQUEID" val="215"/>
</p:tagLst>
</file>

<file path=ppt/tags/tag117.xml><?xml version="1.0" encoding="utf-8"?>
<p:tagLst xmlns:p="http://schemas.openxmlformats.org/presentationml/2006/main">
  <p:tag name="AS_UNIQUEID" val="92"/>
</p:tagLst>
</file>

<file path=ppt/tags/tag118.xml><?xml version="1.0" encoding="utf-8"?>
<p:tagLst xmlns:p="http://schemas.openxmlformats.org/presentationml/2006/main">
  <p:tag name="AS_UNIQUEID" val="216"/>
</p:tagLst>
</file>

<file path=ppt/tags/tag119.xml><?xml version="1.0" encoding="utf-8"?>
<p:tagLst xmlns:p="http://schemas.openxmlformats.org/presentationml/2006/main">
  <p:tag name="AS_UNIQUEID" val="217"/>
</p:tagLst>
</file>

<file path=ppt/tags/tag12.xml><?xml version="1.0" encoding="utf-8"?>
<p:tagLst xmlns:p="http://schemas.openxmlformats.org/presentationml/2006/main">
  <p:tag name="AS_UNIQUEID" val="123"/>
</p:tagLst>
</file>

<file path=ppt/tags/tag120.xml><?xml version="1.0" encoding="utf-8"?>
<p:tagLst xmlns:p="http://schemas.openxmlformats.org/presentationml/2006/main">
  <p:tag name="AS_UNIQUEID" val="218"/>
</p:tagLst>
</file>

<file path=ppt/tags/tag121.xml><?xml version="1.0" encoding="utf-8"?>
<p:tagLst xmlns:p="http://schemas.openxmlformats.org/presentationml/2006/main">
  <p:tag name="AS_UNIQUEID" val="3"/>
</p:tagLst>
</file>

<file path=ppt/tags/tag122.xml><?xml version="1.0" encoding="utf-8"?>
<p:tagLst xmlns:p="http://schemas.openxmlformats.org/presentationml/2006/main">
  <p:tag name="AS_UNIQUEID" val="219"/>
</p:tagLst>
</file>

<file path=ppt/tags/tag123.xml><?xml version="1.0" encoding="utf-8"?>
<p:tagLst xmlns:p="http://schemas.openxmlformats.org/presentationml/2006/main">
  <p:tag name="AS_UNIQUEID" val="220"/>
</p:tagLst>
</file>

<file path=ppt/tags/tag124.xml><?xml version="1.0" encoding="utf-8"?>
<p:tagLst xmlns:p="http://schemas.openxmlformats.org/presentationml/2006/main">
  <p:tag name="AS_UNIQUEID" val="221"/>
</p:tagLst>
</file>

<file path=ppt/tags/tag125.xml><?xml version="1.0" encoding="utf-8"?>
<p:tagLst xmlns:p="http://schemas.openxmlformats.org/presentationml/2006/main">
  <p:tag name="AS_UNIQUEID" val="222"/>
</p:tagLst>
</file>

<file path=ppt/tags/tag126.xml><?xml version="1.0" encoding="utf-8"?>
<p:tagLst xmlns:p="http://schemas.openxmlformats.org/presentationml/2006/main">
  <p:tag name="AS_UNIQUEID" val="223"/>
</p:tagLst>
</file>

<file path=ppt/tags/tag127.xml><?xml version="1.0" encoding="utf-8"?>
<p:tagLst xmlns:p="http://schemas.openxmlformats.org/presentationml/2006/main">
  <p:tag name="AS_UNIQUEID" val="224"/>
</p:tagLst>
</file>

<file path=ppt/tags/tag128.xml><?xml version="1.0" encoding="utf-8"?>
<p:tagLst xmlns:p="http://schemas.openxmlformats.org/presentationml/2006/main">
  <p:tag name="AS_UNIQUEID" val="225"/>
</p:tagLst>
</file>

<file path=ppt/tags/tag129.xml><?xml version="1.0" encoding="utf-8"?>
<p:tagLst xmlns:p="http://schemas.openxmlformats.org/presentationml/2006/main">
  <p:tag name="AS_UNIQUEID" val="226"/>
</p:tagLst>
</file>

<file path=ppt/tags/tag13.xml><?xml version="1.0" encoding="utf-8"?>
<p:tagLst xmlns:p="http://schemas.openxmlformats.org/presentationml/2006/main">
  <p:tag name="AS_UNIQUEID" val="124"/>
</p:tagLst>
</file>

<file path=ppt/tags/tag130.xml><?xml version="1.0" encoding="utf-8"?>
<p:tagLst xmlns:p="http://schemas.openxmlformats.org/presentationml/2006/main">
  <p:tag name="AS_UNIQUEID" val="111"/>
</p:tagLst>
</file>

<file path=ppt/tags/tag131.xml><?xml version="1.0" encoding="utf-8"?>
<p:tagLst xmlns:p="http://schemas.openxmlformats.org/presentationml/2006/main">
  <p:tag name="AS_UNIQUEID" val="227"/>
</p:tagLst>
</file>

<file path=ppt/tags/tag132.xml><?xml version="1.0" encoding="utf-8"?>
<p:tagLst xmlns:p="http://schemas.openxmlformats.org/presentationml/2006/main">
  <p:tag name="AS_UNIQUEID" val="228"/>
</p:tagLst>
</file>

<file path=ppt/tags/tag133.xml><?xml version="1.0" encoding="utf-8"?>
<p:tagLst xmlns:p="http://schemas.openxmlformats.org/presentationml/2006/main">
  <p:tag name="AS_UNIQUEID" val="229"/>
</p:tagLst>
</file>

<file path=ppt/tags/tag134.xml><?xml version="1.0" encoding="utf-8"?>
<p:tagLst xmlns:p="http://schemas.openxmlformats.org/presentationml/2006/main">
  <p:tag name="AS_UNIQUEID" val="230"/>
</p:tagLst>
</file>

<file path=ppt/tags/tag135.xml><?xml version="1.0" encoding="utf-8"?>
<p:tagLst xmlns:p="http://schemas.openxmlformats.org/presentationml/2006/main">
  <p:tag name="AS_UNIQUEID" val="231"/>
</p:tagLst>
</file>

<file path=ppt/tags/tag136.xml><?xml version="1.0" encoding="utf-8"?>
<p:tagLst xmlns:p="http://schemas.openxmlformats.org/presentationml/2006/main">
  <p:tag name="AS_UNIQUEID" val="232"/>
</p:tagLst>
</file>

<file path=ppt/tags/tag137.xml><?xml version="1.0" encoding="utf-8"?>
<p:tagLst xmlns:p="http://schemas.openxmlformats.org/presentationml/2006/main">
  <p:tag name="AS_UNIQUEID" val="233"/>
</p:tagLst>
</file>

<file path=ppt/tags/tag138.xml><?xml version="1.0" encoding="utf-8"?>
<p:tagLst xmlns:p="http://schemas.openxmlformats.org/presentationml/2006/main">
  <p:tag name="AS_UNIQUEID" val="234"/>
</p:tagLst>
</file>

<file path=ppt/tags/tag139.xml><?xml version="1.0" encoding="utf-8"?>
<p:tagLst xmlns:p="http://schemas.openxmlformats.org/presentationml/2006/main">
  <p:tag name="AS_NET" val="4.0.30319.42000"/>
  <p:tag name="AS_OS" val="Microsoft Windows NT 6.3.9600.0"/>
  <p:tag name="AS_RELEASE_DATE" val="2018.05.15"/>
  <p:tag name="AS_TITLE" val="Aspose.Slides for .NET 4.0 Client Profile"/>
  <p:tag name="AS_VERSION" val="18.5"/>
</p:tagLst>
</file>

<file path=ppt/tags/tag14.xml><?xml version="1.0" encoding="utf-8"?>
<p:tagLst xmlns:p="http://schemas.openxmlformats.org/presentationml/2006/main">
  <p:tag name="AS_UNIQUEID" val="125"/>
</p:tagLst>
</file>

<file path=ppt/tags/tag15.xml><?xml version="1.0" encoding="utf-8"?>
<p:tagLst xmlns:p="http://schemas.openxmlformats.org/presentationml/2006/main">
  <p:tag name="AS_UNIQUEID" val="126"/>
</p:tagLst>
</file>

<file path=ppt/tags/tag16.xml><?xml version="1.0" encoding="utf-8"?>
<p:tagLst xmlns:p="http://schemas.openxmlformats.org/presentationml/2006/main">
  <p:tag name="AS_UNIQUEID" val="127"/>
</p:tagLst>
</file>

<file path=ppt/tags/tag17.xml><?xml version="1.0" encoding="utf-8"?>
<p:tagLst xmlns:p="http://schemas.openxmlformats.org/presentationml/2006/main">
  <p:tag name="AS_UNIQUEID" val="128"/>
</p:tagLst>
</file>

<file path=ppt/tags/tag18.xml><?xml version="1.0" encoding="utf-8"?>
<p:tagLst xmlns:p="http://schemas.openxmlformats.org/presentationml/2006/main">
  <p:tag name="AS_UNIQUEID" val="129"/>
</p:tagLst>
</file>

<file path=ppt/tags/tag19.xml><?xml version="1.0" encoding="utf-8"?>
<p:tagLst xmlns:p="http://schemas.openxmlformats.org/presentationml/2006/main">
  <p:tag name="AS_UNIQUEID" val="130"/>
</p:tagLst>
</file>

<file path=ppt/tags/tag2.xml><?xml version="1.0" encoding="utf-8"?>
<p:tagLst xmlns:p="http://schemas.openxmlformats.org/presentationml/2006/main">
  <p:tag name="AS_UNIQUEID" val="113"/>
</p:tagLst>
</file>

<file path=ppt/tags/tag20.xml><?xml version="1.0" encoding="utf-8"?>
<p:tagLst xmlns:p="http://schemas.openxmlformats.org/presentationml/2006/main">
  <p:tag name="AS_UNIQUEID" val="131"/>
</p:tagLst>
</file>

<file path=ppt/tags/tag21.xml><?xml version="1.0" encoding="utf-8"?>
<p:tagLst xmlns:p="http://schemas.openxmlformats.org/presentationml/2006/main">
  <p:tag name="AS_UNIQUEID" val="132"/>
</p:tagLst>
</file>

<file path=ppt/tags/tag22.xml><?xml version="1.0" encoding="utf-8"?>
<p:tagLst xmlns:p="http://schemas.openxmlformats.org/presentationml/2006/main">
  <p:tag name="AS_UNIQUEID" val="133"/>
</p:tagLst>
</file>

<file path=ppt/tags/tag23.xml><?xml version="1.0" encoding="utf-8"?>
<p:tagLst xmlns:p="http://schemas.openxmlformats.org/presentationml/2006/main">
  <p:tag name="AS_UNIQUEID" val="134"/>
</p:tagLst>
</file>

<file path=ppt/tags/tag24.xml><?xml version="1.0" encoding="utf-8"?>
<p:tagLst xmlns:p="http://schemas.openxmlformats.org/presentationml/2006/main">
  <p:tag name="AS_UNIQUEID" val="135"/>
</p:tagLst>
</file>

<file path=ppt/tags/tag25.xml><?xml version="1.0" encoding="utf-8"?>
<p:tagLst xmlns:p="http://schemas.openxmlformats.org/presentationml/2006/main">
  <p:tag name="AS_UNIQUEID" val="136"/>
</p:tagLst>
</file>

<file path=ppt/tags/tag26.xml><?xml version="1.0" encoding="utf-8"?>
<p:tagLst xmlns:p="http://schemas.openxmlformats.org/presentationml/2006/main">
  <p:tag name="AS_UNIQUEID" val="137"/>
</p:tagLst>
</file>

<file path=ppt/tags/tag27.xml><?xml version="1.0" encoding="utf-8"?>
<p:tagLst xmlns:p="http://schemas.openxmlformats.org/presentationml/2006/main">
  <p:tag name="AS_UNIQUEID" val="138"/>
</p:tagLst>
</file>

<file path=ppt/tags/tag28.xml><?xml version="1.0" encoding="utf-8"?>
<p:tagLst xmlns:p="http://schemas.openxmlformats.org/presentationml/2006/main">
  <p:tag name="AS_UNIQUEID" val="139"/>
</p:tagLst>
</file>

<file path=ppt/tags/tag29.xml><?xml version="1.0" encoding="utf-8"?>
<p:tagLst xmlns:p="http://schemas.openxmlformats.org/presentationml/2006/main">
  <p:tag name="AS_UNIQUEID" val="140"/>
</p:tagLst>
</file>

<file path=ppt/tags/tag3.xml><?xml version="1.0" encoding="utf-8"?>
<p:tagLst xmlns:p="http://schemas.openxmlformats.org/presentationml/2006/main">
  <p:tag name="AS_UNIQUEID" val="114"/>
</p:tagLst>
</file>

<file path=ppt/tags/tag30.xml><?xml version="1.0" encoding="utf-8"?>
<p:tagLst xmlns:p="http://schemas.openxmlformats.org/presentationml/2006/main">
  <p:tag name="AS_UNIQUEID" val="141"/>
</p:tagLst>
</file>

<file path=ppt/tags/tag31.xml><?xml version="1.0" encoding="utf-8"?>
<p:tagLst xmlns:p="http://schemas.openxmlformats.org/presentationml/2006/main">
  <p:tag name="AS_UNIQUEID" val="142"/>
</p:tagLst>
</file>

<file path=ppt/tags/tag32.xml><?xml version="1.0" encoding="utf-8"?>
<p:tagLst xmlns:p="http://schemas.openxmlformats.org/presentationml/2006/main">
  <p:tag name="AS_UNIQUEID" val="143"/>
</p:tagLst>
</file>

<file path=ppt/tags/tag33.xml><?xml version="1.0" encoding="utf-8"?>
<p:tagLst xmlns:p="http://schemas.openxmlformats.org/presentationml/2006/main">
  <p:tag name="AS_UNIQUEID" val="144"/>
</p:tagLst>
</file>

<file path=ppt/tags/tag34.xml><?xml version="1.0" encoding="utf-8"?>
<p:tagLst xmlns:p="http://schemas.openxmlformats.org/presentationml/2006/main">
  <p:tag name="AS_UNIQUEID" val="145"/>
</p:tagLst>
</file>

<file path=ppt/tags/tag35.xml><?xml version="1.0" encoding="utf-8"?>
<p:tagLst xmlns:p="http://schemas.openxmlformats.org/presentationml/2006/main">
  <p:tag name="AS_UNIQUEID" val="146"/>
</p:tagLst>
</file>

<file path=ppt/tags/tag36.xml><?xml version="1.0" encoding="utf-8"?>
<p:tagLst xmlns:p="http://schemas.openxmlformats.org/presentationml/2006/main">
  <p:tag name="AS_UNIQUEID" val="147"/>
</p:tagLst>
</file>

<file path=ppt/tags/tag37.xml><?xml version="1.0" encoding="utf-8"?>
<p:tagLst xmlns:p="http://schemas.openxmlformats.org/presentationml/2006/main">
  <p:tag name="AS_UNIQUEID" val="148"/>
</p:tagLst>
</file>

<file path=ppt/tags/tag38.xml><?xml version="1.0" encoding="utf-8"?>
<p:tagLst xmlns:p="http://schemas.openxmlformats.org/presentationml/2006/main">
  <p:tag name="AS_UNIQUEID" val="149"/>
</p:tagLst>
</file>

<file path=ppt/tags/tag39.xml><?xml version="1.0" encoding="utf-8"?>
<p:tagLst xmlns:p="http://schemas.openxmlformats.org/presentationml/2006/main">
  <p:tag name="AS_UNIQUEID" val="150"/>
</p:tagLst>
</file>

<file path=ppt/tags/tag4.xml><?xml version="1.0" encoding="utf-8"?>
<p:tagLst xmlns:p="http://schemas.openxmlformats.org/presentationml/2006/main">
  <p:tag name="AS_UNIQUEID" val="115"/>
</p:tagLst>
</file>

<file path=ppt/tags/tag40.xml><?xml version="1.0" encoding="utf-8"?>
<p:tagLst xmlns:p="http://schemas.openxmlformats.org/presentationml/2006/main">
  <p:tag name="AS_UNIQUEID" val="151"/>
</p:tagLst>
</file>

<file path=ppt/tags/tag41.xml><?xml version="1.0" encoding="utf-8"?>
<p:tagLst xmlns:p="http://schemas.openxmlformats.org/presentationml/2006/main">
  <p:tag name="AS_UNIQUEID" val="152"/>
</p:tagLst>
</file>

<file path=ppt/tags/tag42.xml><?xml version="1.0" encoding="utf-8"?>
<p:tagLst xmlns:p="http://schemas.openxmlformats.org/presentationml/2006/main">
  <p:tag name="AS_UNIQUEID" val="153"/>
</p:tagLst>
</file>

<file path=ppt/tags/tag43.xml><?xml version="1.0" encoding="utf-8"?>
<p:tagLst xmlns:p="http://schemas.openxmlformats.org/presentationml/2006/main">
  <p:tag name="AS_UNIQUEID" val="154"/>
</p:tagLst>
</file>

<file path=ppt/tags/tag44.xml><?xml version="1.0" encoding="utf-8"?>
<p:tagLst xmlns:p="http://schemas.openxmlformats.org/presentationml/2006/main">
  <p:tag name="AS_UNIQUEID" val="0"/>
</p:tagLst>
</file>

<file path=ppt/tags/tag45.xml><?xml version="1.0" encoding="utf-8"?>
<p:tagLst xmlns:p="http://schemas.openxmlformats.org/presentationml/2006/main">
  <p:tag name="AS_UNIQUEID" val="3"/>
</p:tagLst>
</file>

<file path=ppt/tags/tag46.xml><?xml version="1.0" encoding="utf-8"?>
<p:tagLst xmlns:p="http://schemas.openxmlformats.org/presentationml/2006/main">
  <p:tag name="AS_UNIQUEID" val="155"/>
</p:tagLst>
</file>

<file path=ppt/tags/tag47.xml><?xml version="1.0" encoding="utf-8"?>
<p:tagLst xmlns:p="http://schemas.openxmlformats.org/presentationml/2006/main">
  <p:tag name="AS_UNIQUEID" val="156"/>
</p:tagLst>
</file>

<file path=ppt/tags/tag48.xml><?xml version="1.0" encoding="utf-8"?>
<p:tagLst xmlns:p="http://schemas.openxmlformats.org/presentationml/2006/main">
  <p:tag name="AS_UNIQUEID" val="157"/>
</p:tagLst>
</file>

<file path=ppt/tags/tag49.xml><?xml version="1.0" encoding="utf-8"?>
<p:tagLst xmlns:p="http://schemas.openxmlformats.org/presentationml/2006/main">
  <p:tag name="AS_UNIQUEID" val="158"/>
</p:tagLst>
</file>

<file path=ppt/tags/tag5.xml><?xml version="1.0" encoding="utf-8"?>
<p:tagLst xmlns:p="http://schemas.openxmlformats.org/presentationml/2006/main">
  <p:tag name="AS_UNIQUEID" val="116"/>
</p:tagLst>
</file>

<file path=ppt/tags/tag50.xml><?xml version="1.0" encoding="utf-8"?>
<p:tagLst xmlns:p="http://schemas.openxmlformats.org/presentationml/2006/main">
  <p:tag name="AS_UNIQUEID" val="159"/>
</p:tagLst>
</file>

<file path=ppt/tags/tag51.xml><?xml version="1.0" encoding="utf-8"?>
<p:tagLst xmlns:p="http://schemas.openxmlformats.org/presentationml/2006/main">
  <p:tag name="AS_UNIQUEID" val="160"/>
</p:tagLst>
</file>

<file path=ppt/tags/tag52.xml><?xml version="1.0" encoding="utf-8"?>
<p:tagLst xmlns:p="http://schemas.openxmlformats.org/presentationml/2006/main">
  <p:tag name="AS_UNIQUEID" val="161"/>
</p:tagLst>
</file>

<file path=ppt/tags/tag53.xml><?xml version="1.0" encoding="utf-8"?>
<p:tagLst xmlns:p="http://schemas.openxmlformats.org/presentationml/2006/main">
  <p:tag name="AS_UNIQUEID" val="162"/>
</p:tagLst>
</file>

<file path=ppt/tags/tag54.xml><?xml version="1.0" encoding="utf-8"?>
<p:tagLst xmlns:p="http://schemas.openxmlformats.org/presentationml/2006/main">
  <p:tag name="AS_UNIQUEID" val="15"/>
</p:tagLst>
</file>

<file path=ppt/tags/tag55.xml><?xml version="1.0" encoding="utf-8"?>
<p:tagLst xmlns:p="http://schemas.openxmlformats.org/presentationml/2006/main">
  <p:tag name="AS_UNIQUEID" val="163"/>
</p:tagLst>
</file>

<file path=ppt/tags/tag56.xml><?xml version="1.0" encoding="utf-8"?>
<p:tagLst xmlns:p="http://schemas.openxmlformats.org/presentationml/2006/main">
  <p:tag name="AS_UNIQUEID" val="164"/>
</p:tagLst>
</file>

<file path=ppt/tags/tag57.xml><?xml version="1.0" encoding="utf-8"?>
<p:tagLst xmlns:p="http://schemas.openxmlformats.org/presentationml/2006/main">
  <p:tag name="AS_UNIQUEID" val="165"/>
</p:tagLst>
</file>

<file path=ppt/tags/tag58.xml><?xml version="1.0" encoding="utf-8"?>
<p:tagLst xmlns:p="http://schemas.openxmlformats.org/presentationml/2006/main">
  <p:tag name="AS_UNIQUEID" val="166"/>
</p:tagLst>
</file>

<file path=ppt/tags/tag59.xml><?xml version="1.0" encoding="utf-8"?>
<p:tagLst xmlns:p="http://schemas.openxmlformats.org/presentationml/2006/main">
  <p:tag name="AS_UNIQUEID" val="167"/>
</p:tagLst>
</file>

<file path=ppt/tags/tag6.xml><?xml version="1.0" encoding="utf-8"?>
<p:tagLst xmlns:p="http://schemas.openxmlformats.org/presentationml/2006/main">
  <p:tag name="AS_UNIQUEID" val="117"/>
</p:tagLst>
</file>

<file path=ppt/tags/tag60.xml><?xml version="1.0" encoding="utf-8"?>
<p:tagLst xmlns:p="http://schemas.openxmlformats.org/presentationml/2006/main">
  <p:tag name="AS_UNIQUEID" val="20"/>
</p:tagLst>
</file>

<file path=ppt/tags/tag61.xml><?xml version="1.0" encoding="utf-8"?>
<p:tagLst xmlns:p="http://schemas.openxmlformats.org/presentationml/2006/main">
  <p:tag name="AS_UNIQUEID" val="168"/>
</p:tagLst>
</file>

<file path=ppt/tags/tag62.xml><?xml version="1.0" encoding="utf-8"?>
<p:tagLst xmlns:p="http://schemas.openxmlformats.org/presentationml/2006/main">
  <p:tag name="AS_UNIQUEID" val="169"/>
</p:tagLst>
</file>

<file path=ppt/tags/tag63.xml><?xml version="1.0" encoding="utf-8"?>
<p:tagLst xmlns:p="http://schemas.openxmlformats.org/presentationml/2006/main">
  <p:tag name="AS_UNIQUEID" val="170"/>
</p:tagLst>
</file>

<file path=ppt/tags/tag64.xml><?xml version="1.0" encoding="utf-8"?>
<p:tagLst xmlns:p="http://schemas.openxmlformats.org/presentationml/2006/main">
  <p:tag name="AS_UNIQUEID" val="3"/>
</p:tagLst>
</file>

<file path=ppt/tags/tag65.xml><?xml version="1.0" encoding="utf-8"?>
<p:tagLst xmlns:p="http://schemas.openxmlformats.org/presentationml/2006/main">
  <p:tag name="AS_UNIQUEID" val="171"/>
</p:tagLst>
</file>

<file path=ppt/tags/tag66.xml><?xml version="1.0" encoding="utf-8"?>
<p:tagLst xmlns:p="http://schemas.openxmlformats.org/presentationml/2006/main">
  <p:tag name="AS_UNIQUEID" val="172"/>
</p:tagLst>
</file>

<file path=ppt/tags/tag67.xml><?xml version="1.0" encoding="utf-8"?>
<p:tagLst xmlns:p="http://schemas.openxmlformats.org/presentationml/2006/main">
  <p:tag name="AS_UNIQUEID" val="173"/>
</p:tagLst>
</file>

<file path=ppt/tags/tag68.xml><?xml version="1.0" encoding="utf-8"?>
<p:tagLst xmlns:p="http://schemas.openxmlformats.org/presentationml/2006/main">
  <p:tag name="AS_UNIQUEID" val="174"/>
</p:tagLst>
</file>

<file path=ppt/tags/tag69.xml><?xml version="1.0" encoding="utf-8"?>
<p:tagLst xmlns:p="http://schemas.openxmlformats.org/presentationml/2006/main">
  <p:tag name="AS_UNIQUEID" val="175"/>
</p:tagLst>
</file>

<file path=ppt/tags/tag7.xml><?xml version="1.0" encoding="utf-8"?>
<p:tagLst xmlns:p="http://schemas.openxmlformats.org/presentationml/2006/main">
  <p:tag name="AS_UNIQUEID" val="118"/>
</p:tagLst>
</file>

<file path=ppt/tags/tag70.xml><?xml version="1.0" encoding="utf-8"?>
<p:tagLst xmlns:p="http://schemas.openxmlformats.org/presentationml/2006/main">
  <p:tag name="AS_UNIQUEID" val="176"/>
</p:tagLst>
</file>

<file path=ppt/tags/tag71.xml><?xml version="1.0" encoding="utf-8"?>
<p:tagLst xmlns:p="http://schemas.openxmlformats.org/presentationml/2006/main">
  <p:tag name="AS_UNIQUEID" val="177"/>
</p:tagLst>
</file>

<file path=ppt/tags/tag72.xml><?xml version="1.0" encoding="utf-8"?>
<p:tagLst xmlns:p="http://schemas.openxmlformats.org/presentationml/2006/main">
  <p:tag name="AS_UNIQUEID" val="178"/>
</p:tagLst>
</file>

<file path=ppt/tags/tag73.xml><?xml version="1.0" encoding="utf-8"?>
<p:tagLst xmlns:p="http://schemas.openxmlformats.org/presentationml/2006/main">
  <p:tag name="AS_UNIQUEID" val="39"/>
</p:tagLst>
</file>

<file path=ppt/tags/tag74.xml><?xml version="1.0" encoding="utf-8"?>
<p:tagLst xmlns:p="http://schemas.openxmlformats.org/presentationml/2006/main">
  <p:tag name="AS_UNIQUEID" val="179"/>
</p:tagLst>
</file>

<file path=ppt/tags/tag75.xml><?xml version="1.0" encoding="utf-8"?>
<p:tagLst xmlns:p="http://schemas.openxmlformats.org/presentationml/2006/main">
  <p:tag name="AS_UNIQUEID" val="180"/>
</p:tagLst>
</file>

<file path=ppt/tags/tag76.xml><?xml version="1.0" encoding="utf-8"?>
<p:tagLst xmlns:p="http://schemas.openxmlformats.org/presentationml/2006/main">
  <p:tag name="AS_UNIQUEID" val="181"/>
</p:tagLst>
</file>

<file path=ppt/tags/tag77.xml><?xml version="1.0" encoding="utf-8"?>
<p:tagLst xmlns:p="http://schemas.openxmlformats.org/presentationml/2006/main">
  <p:tag name="AS_UNIQUEID" val="182"/>
</p:tagLst>
</file>

<file path=ppt/tags/tag78.xml><?xml version="1.0" encoding="utf-8"?>
<p:tagLst xmlns:p="http://schemas.openxmlformats.org/presentationml/2006/main">
  <p:tag name="AS_UNIQUEID" val="183"/>
</p:tagLst>
</file>

<file path=ppt/tags/tag79.xml><?xml version="1.0" encoding="utf-8"?>
<p:tagLst xmlns:p="http://schemas.openxmlformats.org/presentationml/2006/main">
  <p:tag name="AS_UNIQUEID" val="44"/>
</p:tagLst>
</file>

<file path=ppt/tags/tag8.xml><?xml version="1.0" encoding="utf-8"?>
<p:tagLst xmlns:p="http://schemas.openxmlformats.org/presentationml/2006/main">
  <p:tag name="AS_UNIQUEID" val="119"/>
</p:tagLst>
</file>

<file path=ppt/tags/tag80.xml><?xml version="1.0" encoding="utf-8"?>
<p:tagLst xmlns:p="http://schemas.openxmlformats.org/presentationml/2006/main">
  <p:tag name="AS_UNIQUEID" val="184"/>
</p:tagLst>
</file>

<file path=ppt/tags/tag81.xml><?xml version="1.0" encoding="utf-8"?>
<p:tagLst xmlns:p="http://schemas.openxmlformats.org/presentationml/2006/main">
  <p:tag name="AS_UNIQUEID" val="185"/>
</p:tagLst>
</file>

<file path=ppt/tags/tag82.xml><?xml version="1.0" encoding="utf-8"?>
<p:tagLst xmlns:p="http://schemas.openxmlformats.org/presentationml/2006/main">
  <p:tag name="AS_UNIQUEID" val="186"/>
</p:tagLst>
</file>

<file path=ppt/tags/tag83.xml><?xml version="1.0" encoding="utf-8"?>
<p:tagLst xmlns:p="http://schemas.openxmlformats.org/presentationml/2006/main">
  <p:tag name="AS_UNIQUEID" val="3"/>
</p:tagLst>
</file>

<file path=ppt/tags/tag84.xml><?xml version="1.0" encoding="utf-8"?>
<p:tagLst xmlns:p="http://schemas.openxmlformats.org/presentationml/2006/main">
  <p:tag name="AS_UNIQUEID" val="187"/>
</p:tagLst>
</file>

<file path=ppt/tags/tag85.xml><?xml version="1.0" encoding="utf-8"?>
<p:tagLst xmlns:p="http://schemas.openxmlformats.org/presentationml/2006/main">
  <p:tag name="AS_UNIQUEID" val="188"/>
</p:tagLst>
</file>

<file path=ppt/tags/tag86.xml><?xml version="1.0" encoding="utf-8"?>
<p:tagLst xmlns:p="http://schemas.openxmlformats.org/presentationml/2006/main">
  <p:tag name="AS_UNIQUEID" val="189"/>
</p:tagLst>
</file>

<file path=ppt/tags/tag87.xml><?xml version="1.0" encoding="utf-8"?>
<p:tagLst xmlns:p="http://schemas.openxmlformats.org/presentationml/2006/main">
  <p:tag name="AS_UNIQUEID" val="190"/>
</p:tagLst>
</file>

<file path=ppt/tags/tag88.xml><?xml version="1.0" encoding="utf-8"?>
<p:tagLst xmlns:p="http://schemas.openxmlformats.org/presentationml/2006/main">
  <p:tag name="AS_UNIQUEID" val="191"/>
</p:tagLst>
</file>

<file path=ppt/tags/tag89.xml><?xml version="1.0" encoding="utf-8"?>
<p:tagLst xmlns:p="http://schemas.openxmlformats.org/presentationml/2006/main">
  <p:tag name="AS_UNIQUEID" val="192"/>
</p:tagLst>
</file>

<file path=ppt/tags/tag9.xml><?xml version="1.0" encoding="utf-8"?>
<p:tagLst xmlns:p="http://schemas.openxmlformats.org/presentationml/2006/main">
  <p:tag name="AS_UNIQUEID" val="120"/>
</p:tagLst>
</file>

<file path=ppt/tags/tag90.xml><?xml version="1.0" encoding="utf-8"?>
<p:tagLst xmlns:p="http://schemas.openxmlformats.org/presentationml/2006/main">
  <p:tag name="AS_UNIQUEID" val="193"/>
</p:tagLst>
</file>

<file path=ppt/tags/tag91.xml><?xml version="1.0" encoding="utf-8"?>
<p:tagLst xmlns:p="http://schemas.openxmlformats.org/presentationml/2006/main">
  <p:tag name="AS_UNIQUEID" val="194"/>
</p:tagLst>
</file>

<file path=ppt/tags/tag92.xml><?xml version="1.0" encoding="utf-8"?>
<p:tagLst xmlns:p="http://schemas.openxmlformats.org/presentationml/2006/main">
  <p:tag name="AS_UNIQUEID" val="63"/>
</p:tagLst>
</file>

<file path=ppt/tags/tag93.xml><?xml version="1.0" encoding="utf-8"?>
<p:tagLst xmlns:p="http://schemas.openxmlformats.org/presentationml/2006/main">
  <p:tag name="AS_UNIQUEID" val="195"/>
</p:tagLst>
</file>

<file path=ppt/tags/tag94.xml><?xml version="1.0" encoding="utf-8"?>
<p:tagLst xmlns:p="http://schemas.openxmlformats.org/presentationml/2006/main">
  <p:tag name="AS_UNIQUEID" val="196"/>
</p:tagLst>
</file>

<file path=ppt/tags/tag95.xml><?xml version="1.0" encoding="utf-8"?>
<p:tagLst xmlns:p="http://schemas.openxmlformats.org/presentationml/2006/main">
  <p:tag name="AS_UNIQUEID" val="197"/>
</p:tagLst>
</file>

<file path=ppt/tags/tag96.xml><?xml version="1.0" encoding="utf-8"?>
<p:tagLst xmlns:p="http://schemas.openxmlformats.org/presentationml/2006/main">
  <p:tag name="AS_UNIQUEID" val="198"/>
</p:tagLst>
</file>

<file path=ppt/tags/tag97.xml><?xml version="1.0" encoding="utf-8"?>
<p:tagLst xmlns:p="http://schemas.openxmlformats.org/presentationml/2006/main">
  <p:tag name="AS_UNIQUEID" val="199"/>
</p:tagLst>
</file>

<file path=ppt/tags/tag98.xml><?xml version="1.0" encoding="utf-8"?>
<p:tagLst xmlns:p="http://schemas.openxmlformats.org/presentationml/2006/main">
  <p:tag name="AS_UNIQUEID" val="68"/>
</p:tagLst>
</file>

<file path=ppt/tags/tag99.xml><?xml version="1.0" encoding="utf-8"?>
<p:tagLst xmlns:p="http://schemas.openxmlformats.org/presentationml/2006/main">
  <p:tag name="AS_UNIQUEID" val="20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Enrollment 2020">
      <a:majorFont>
        <a:latin typeface="Cambria"/>
        <a:ea typeface="Arial"/>
        <a:cs typeface="Arial"/>
      </a:majorFont>
      <a:minorFont>
        <a:latin typeface="Cambria"/>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93</Paragraphs>
  <Slides>25</Slides>
  <Notes>6</Notes>
  <TotalTime>476</TotalTime>
  <HiddenSlides>15</HiddenSlides>
  <MMClips>5</MMClips>
  <ScaleCrop>0</ScaleCrop>
  <HeadingPairs>
    <vt:vector baseType="variant" size="4">
      <vt:variant>
        <vt:lpstr>Theme</vt:lpstr>
      </vt:variant>
      <vt:variant>
        <vt:i4>1</vt:i4>
      </vt:variant>
      <vt:variant>
        <vt:lpstr>Slide Titles</vt:lpstr>
      </vt:variant>
      <vt:variant>
        <vt:i4>25</vt:i4>
      </vt:variant>
    </vt:vector>
  </HeadingPairs>
  <TitlesOfParts>
    <vt:vector baseType="lpstr" size="26">
      <vt:lpstr>Office Theme</vt:lpstr>
      <vt:lpstr>Benefits 101:Video Guide</vt:lpstr>
      <vt:lpstr>Introduction</vt:lpstr>
      <vt:lpstr>What is a deductible? </vt:lpstr>
      <vt:lpstr>Correct!Click here to advance to the next question </vt:lpstr>
      <vt:lpstr>Incorrect!Click here to view the correct answer Click here to advance to the next question </vt:lpstr>
      <vt:lpstr>Answer – What is a deductible?</vt:lpstr>
      <vt:lpstr>What is a premium? </vt:lpstr>
      <vt:lpstr>Correct!Click here to advance to the next question </vt:lpstr>
      <vt:lpstr>Incorrect!Click here to view the correct answer Click here to advance to the next question </vt:lpstr>
      <vt:lpstr>Answer – What is a premium?</vt:lpstr>
      <vt:lpstr>What is a copayment (copay)? </vt:lpstr>
      <vt:lpstr>Correct!Click here to advance to next question </vt:lpstr>
      <vt:lpstr>Incorrect!Click here to view the correct answer Click here to advance to the next question </vt:lpstr>
      <vt:lpstr>Answer – What is a copay?</vt:lpstr>
      <vt:lpstr>What is an out-of-pocketmaximum (OOPM)?</vt:lpstr>
      <vt:lpstr>Correct!Click here to advance to the next question </vt:lpstr>
      <vt:lpstr>Incorrect!Click here to view the correct answer Click here to advance to the next question </vt:lpstr>
      <vt:lpstr>Answer – What is an OOPM?</vt:lpstr>
      <vt:lpstr>What is Coinsurance?</vt:lpstr>
      <vt:lpstr>Correct!Click here to continue </vt:lpstr>
      <vt:lpstr>Incorrect!Click here to view the correct answer Click here to continue </vt:lpstr>
      <vt:lpstr>Answer – What is coinsurance?</vt:lpstr>
      <vt:lpstr>Thank you for taking this quiz!Click here for more information </vt:lpstr>
      <vt:lpstr>4 Ways to Cut Your Health Care Costs</vt:lpstr>
      <vt:lpstr>For more information:Please direct all questions regarding this quiz and any requests for additional resources to HR.This video guide is provided by Horst Insurance and is intended for informational use only.  It is not intended to replace the advice of a legal or medical professional. © 2017-2020 Zywave, Inc. All rights reserved.   </vt:lpstr>
    </vt:vector>
  </TitlesOfParts>
  <LinksUpToDate>0</LinksUpToDate>
  <SharedDoc>0</SharedDoc>
  <HyperlinksChanged>0</HyperlinksChanged>
  <Application>Aspose.Slides for .NET</Application>
  <AppVersion>18.0500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Employee Benefits Enrollment Guide</dc:title>
  <dc:creator>Hutchinson, Stephanie</dc:creator>
  <cp:lastModifiedBy>English, Jillian</cp:lastModifiedBy>
  <cp:revision>84</cp:revision>
  <dcterms:created xsi:type="dcterms:W3CDTF">2019-07-18T13:28:50Z</dcterms:created>
  <dcterms:modified xsi:type="dcterms:W3CDTF">2020-09-29T13:45:07Z</dcterms:modified>
</cp:coreProperties>
</file>